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56"/>
  </p:notesMasterIdLst>
  <p:sldIdLst>
    <p:sldId id="256" r:id="rId2"/>
    <p:sldId id="258" r:id="rId3"/>
    <p:sldId id="259" r:id="rId4"/>
    <p:sldId id="272" r:id="rId5"/>
    <p:sldId id="279" r:id="rId6"/>
    <p:sldId id="271" r:id="rId7"/>
    <p:sldId id="273" r:id="rId8"/>
    <p:sldId id="274" r:id="rId9"/>
    <p:sldId id="267" r:id="rId10"/>
    <p:sldId id="278" r:id="rId11"/>
    <p:sldId id="280" r:id="rId12"/>
    <p:sldId id="277" r:id="rId13"/>
    <p:sldId id="281" r:id="rId14"/>
    <p:sldId id="283" r:id="rId15"/>
    <p:sldId id="268" r:id="rId16"/>
    <p:sldId id="275" r:id="rId17"/>
    <p:sldId id="261" r:id="rId18"/>
    <p:sldId id="266" r:id="rId19"/>
    <p:sldId id="284" r:id="rId20"/>
    <p:sldId id="315" r:id="rId21"/>
    <p:sldId id="302" r:id="rId22"/>
    <p:sldId id="282" r:id="rId23"/>
    <p:sldId id="296" r:id="rId24"/>
    <p:sldId id="276" r:id="rId25"/>
    <p:sldId id="286" r:id="rId26"/>
    <p:sldId id="287" r:id="rId27"/>
    <p:sldId id="288" r:id="rId28"/>
    <p:sldId id="299" r:id="rId29"/>
    <p:sldId id="289" r:id="rId30"/>
    <p:sldId id="290" r:id="rId31"/>
    <p:sldId id="291" r:id="rId32"/>
    <p:sldId id="301" r:id="rId33"/>
    <p:sldId id="293" r:id="rId34"/>
    <p:sldId id="292" r:id="rId35"/>
    <p:sldId id="304" r:id="rId36"/>
    <p:sldId id="294" r:id="rId37"/>
    <p:sldId id="257" r:id="rId38"/>
    <p:sldId id="297" r:id="rId39"/>
    <p:sldId id="300" r:id="rId40"/>
    <p:sldId id="298" r:id="rId41"/>
    <p:sldId id="295" r:id="rId42"/>
    <p:sldId id="318" r:id="rId43"/>
    <p:sldId id="269" r:id="rId44"/>
    <p:sldId id="317" r:id="rId45"/>
    <p:sldId id="316" r:id="rId46"/>
    <p:sldId id="310" r:id="rId47"/>
    <p:sldId id="305" r:id="rId48"/>
    <p:sldId id="306" r:id="rId49"/>
    <p:sldId id="307" r:id="rId50"/>
    <p:sldId id="308" r:id="rId51"/>
    <p:sldId id="314" r:id="rId52"/>
    <p:sldId id="311" r:id="rId53"/>
    <p:sldId id="312" r:id="rId54"/>
    <p:sldId id="313"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DA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9" autoAdjust="0"/>
    <p:restoredTop sz="65571" autoAdjust="0"/>
  </p:normalViewPr>
  <p:slideViewPr>
    <p:cSldViewPr snapToGrid="0" snapToObjects="1">
      <p:cViewPr varScale="1">
        <p:scale>
          <a:sx n="58" d="100"/>
          <a:sy n="58" d="100"/>
        </p:scale>
        <p:origin x="-255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autoTitleDeleted val="1"/>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Column1</c:v>
                </c:pt>
              </c:strCache>
            </c:strRef>
          </c:tx>
          <c:dLbls>
            <c:txPr>
              <a:bodyPr/>
              <a:lstStyle/>
              <a:p>
                <a:pPr>
                  <a:defRPr b="1"/>
                </a:pPr>
                <a:endParaRPr lang="en-US"/>
              </a:p>
            </c:txPr>
            <c:showLegendKey val="0"/>
            <c:showVal val="0"/>
            <c:showCatName val="1"/>
            <c:showSerName val="0"/>
            <c:showPercent val="1"/>
            <c:showBubbleSize val="0"/>
            <c:showLeaderLines val="1"/>
          </c:dLbls>
          <c:cat>
            <c:strRef>
              <c:f>Sheet1!$A$2:$A$6</c:f>
              <c:strCache>
                <c:ptCount val="5"/>
                <c:pt idx="0">
                  <c:v>Never Used</c:v>
                </c:pt>
                <c:pt idx="1">
                  <c:v>Rarely Used</c:v>
                </c:pt>
                <c:pt idx="2">
                  <c:v>Sometimes</c:v>
                </c:pt>
                <c:pt idx="3">
                  <c:v>Often</c:v>
                </c:pt>
                <c:pt idx="4">
                  <c:v>Always</c:v>
                </c:pt>
              </c:strCache>
            </c:strRef>
          </c:cat>
          <c:val>
            <c:numRef>
              <c:f>Sheet1!$B$2:$B$6</c:f>
              <c:numCache>
                <c:formatCode>General</c:formatCode>
                <c:ptCount val="5"/>
                <c:pt idx="0">
                  <c:v>45.0</c:v>
                </c:pt>
                <c:pt idx="1">
                  <c:v>19.0</c:v>
                </c:pt>
                <c:pt idx="2">
                  <c:v>16.0</c:v>
                </c:pt>
                <c:pt idx="3">
                  <c:v>13.0</c:v>
                </c:pt>
                <c:pt idx="4">
                  <c:v>7.0</c:v>
                </c:pt>
              </c:numCache>
            </c:numRef>
          </c:val>
        </c:ser>
        <c:dLbls>
          <c:showLegendKey val="0"/>
          <c:showVal val="0"/>
          <c:showCatName val="1"/>
          <c:showSerName val="0"/>
          <c:showPercent val="1"/>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537A22-FA5A-2C46-A846-571DE708BD43}" type="datetimeFigureOut">
              <a:rPr lang="en-US" smtClean="0"/>
              <a:t>13/05/2012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223475-69F1-154A-9385-C8F971AD95FA}" type="slidenum">
              <a:rPr lang="en-US" smtClean="0"/>
              <a:t>‹#›</a:t>
            </a:fld>
            <a:endParaRPr lang="en-US"/>
          </a:p>
        </p:txBody>
      </p:sp>
    </p:spTree>
    <p:extLst>
      <p:ext uri="{BB962C8B-B14F-4D97-AF65-F5344CB8AC3E}">
        <p14:creationId xmlns:p14="http://schemas.microsoft.com/office/powerpoint/2010/main" val="28692725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Global Market</a:t>
            </a:r>
            <a:r>
              <a:rPr lang="en-US" baseline="0" dirty="0" smtClean="0"/>
              <a:t> Wants You to be Agile”.</a:t>
            </a:r>
          </a:p>
          <a:p>
            <a:r>
              <a:rPr lang="en-US" baseline="0" dirty="0" smtClean="0"/>
              <a:t>Following the new vision and the ambitious plans for V1, I liked the agile methodologies practices with that global vision.</a:t>
            </a:r>
          </a:p>
          <a:p>
            <a:endParaRPr lang="en-US" baseline="0" dirty="0" smtClean="0"/>
          </a:p>
          <a:p>
            <a:r>
              <a:rPr lang="en-US" baseline="0" dirty="0" smtClean="0"/>
              <a:t>I take </a:t>
            </a:r>
            <a:r>
              <a:rPr lang="en-US" baseline="0" dirty="0" smtClean="0"/>
              <a:t>very seriously when some one ask me to thing/talk/show something about methodologies. During the past few years I’ve seen many terrible things about software projects. Companies wasting lost of  money and 2 years of </a:t>
            </a:r>
            <a:r>
              <a:rPr lang="en-US" baseline="0" dirty="0" smtClean="0"/>
              <a:t>70 people work being throwing </a:t>
            </a:r>
            <a:r>
              <a:rPr lang="en-US" baseline="0" dirty="0" smtClean="0"/>
              <a:t>away.</a:t>
            </a:r>
          </a:p>
          <a:p>
            <a:endParaRPr lang="en-US" baseline="0" dirty="0" smtClean="0"/>
          </a:p>
          <a:p>
            <a:r>
              <a:rPr lang="en-US" baseline="0" dirty="0" smtClean="0"/>
              <a:t>What I’m going to show here </a:t>
            </a:r>
            <a:r>
              <a:rPr lang="en-US" baseline="0" dirty="0" smtClean="0"/>
              <a:t>isn</a:t>
            </a:r>
            <a:r>
              <a:rPr lang="en-US" baseline="0" dirty="0" smtClean="0"/>
              <a:t>’t</a:t>
            </a:r>
            <a:r>
              <a:rPr lang="en-US" baseline="0" dirty="0" smtClean="0"/>
              <a:t> </a:t>
            </a:r>
            <a:r>
              <a:rPr lang="en-US" baseline="0" dirty="0" smtClean="0"/>
              <a:t>that agile </a:t>
            </a:r>
            <a:r>
              <a:rPr lang="en-US" baseline="0" dirty="0" smtClean="0"/>
              <a:t>is solution for all the problems, but it can </a:t>
            </a:r>
            <a:r>
              <a:rPr lang="en-US" baseline="0" dirty="0" smtClean="0"/>
              <a:t>help much more on this journey, </a:t>
            </a:r>
            <a:r>
              <a:rPr lang="en-US" baseline="0" dirty="0" smtClean="0"/>
              <a:t>than older approaches. Actually, it</a:t>
            </a:r>
            <a:r>
              <a:rPr lang="en-US" baseline="0" dirty="0" smtClean="0"/>
              <a:t>’s a evolution of them.</a:t>
            </a:r>
            <a:r>
              <a:rPr lang="en-US" baseline="0" dirty="0" smtClean="0"/>
              <a:t>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1</a:t>
            </a:fld>
            <a:endParaRPr lang="en-US"/>
          </a:p>
        </p:txBody>
      </p:sp>
    </p:spTree>
    <p:extLst>
      <p:ext uri="{BB962C8B-B14F-4D97-AF65-F5344CB8AC3E}">
        <p14:creationId xmlns:p14="http://schemas.microsoft.com/office/powerpoint/2010/main" val="2109065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about the Transformation points that we said</a:t>
            </a:r>
            <a:r>
              <a:rPr lang="en-US" baseline="0" dirty="0" smtClean="0"/>
              <a:t> before?! </a:t>
            </a:r>
            <a:endParaRPr lang="en-US" baseline="0" dirty="0" smtClean="0"/>
          </a:p>
          <a:p>
            <a:endParaRPr lang="en-US" baseline="0" dirty="0" smtClean="0"/>
          </a:p>
          <a:p>
            <a:r>
              <a:rPr lang="en-US" b="1" baseline="0" dirty="0" smtClean="0"/>
              <a:t>How </a:t>
            </a:r>
            <a:r>
              <a:rPr lang="en-US" b="1" baseline="0" dirty="0" smtClean="0"/>
              <a:t>or When </a:t>
            </a:r>
            <a:r>
              <a:rPr lang="en-US" baseline="0" dirty="0" smtClean="0"/>
              <a:t>can we check if it was achieved or not</a:t>
            </a:r>
            <a:r>
              <a:rPr lang="en-US" baseline="0" dirty="0" smtClean="0"/>
              <a:t>? (</a:t>
            </a:r>
            <a:r>
              <a:rPr lang="en-US" b="1" baseline="0" dirty="0" smtClean="0"/>
              <a:t>How and When?? Time to think about it</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12</a:t>
            </a:fld>
            <a:endParaRPr lang="en-US"/>
          </a:p>
        </p:txBody>
      </p:sp>
    </p:spTree>
    <p:extLst>
      <p:ext uri="{BB962C8B-B14F-4D97-AF65-F5344CB8AC3E}">
        <p14:creationId xmlns:p14="http://schemas.microsoft.com/office/powerpoint/2010/main" val="268149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Documentation lies</a:t>
            </a:r>
          </a:p>
          <a:p>
            <a:r>
              <a:rPr lang="en-US" dirty="0" smtClean="0"/>
              <a:t>Architecture lies</a:t>
            </a:r>
          </a:p>
          <a:p>
            <a:r>
              <a:rPr lang="en-US" dirty="0" smtClean="0"/>
              <a:t>Requirements lies</a:t>
            </a:r>
          </a:p>
          <a:p>
            <a:r>
              <a:rPr lang="en-US" dirty="0" smtClean="0"/>
              <a:t>The propose solution</a:t>
            </a:r>
            <a:r>
              <a:rPr lang="en-US" baseline="0" dirty="0" smtClean="0"/>
              <a:t> lies</a:t>
            </a:r>
            <a:endParaRPr lang="en-US" dirty="0" smtClean="0"/>
          </a:p>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13</a:t>
            </a:fld>
            <a:endParaRPr lang="en-US"/>
          </a:p>
        </p:txBody>
      </p:sp>
    </p:spTree>
    <p:extLst>
      <p:ext uri="{BB962C8B-B14F-4D97-AF65-F5344CB8AC3E}">
        <p14:creationId xmlns:p14="http://schemas.microsoft.com/office/powerpoint/2010/main" val="305095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14</a:t>
            </a:fld>
            <a:endParaRPr lang="en-US"/>
          </a:p>
        </p:txBody>
      </p:sp>
    </p:spTree>
    <p:extLst>
      <p:ext uri="{BB962C8B-B14F-4D97-AF65-F5344CB8AC3E}">
        <p14:creationId xmlns:p14="http://schemas.microsoft.com/office/powerpoint/2010/main" val="4260953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old methodologies, plan-driven based,</a:t>
            </a:r>
            <a:r>
              <a:rPr lang="en-US" baseline="0" dirty="0" smtClean="0"/>
              <a:t> starts from the idea that requirements are 80% predicable. But predicable isn’t a property for creative process.</a:t>
            </a:r>
          </a:p>
          <a:p>
            <a:endParaRPr lang="en-US" baseline="0" dirty="0" smtClean="0"/>
          </a:p>
          <a:p>
            <a:r>
              <a:rPr lang="en-US" baseline="0" dirty="0" smtClean="0"/>
              <a:t>Predictive methodology: Scope, Time, Price should be defined.</a:t>
            </a:r>
          </a:p>
          <a:p>
            <a:r>
              <a:rPr lang="en-US" baseline="0" dirty="0" smtClean="0"/>
              <a:t>Adaptive methodology: Goals and Price are defined.</a:t>
            </a:r>
          </a:p>
          <a:p>
            <a:endParaRPr lang="en-US" baseline="0" dirty="0" smtClean="0"/>
          </a:p>
          <a:p>
            <a:r>
              <a:rPr lang="en-US" dirty="0" smtClean="0"/>
              <a:t>“So what we see here are two fundamentally different activities. Design which is difficult to predict and requires expensive and creative people, and construction which is easier to predict. Once we have the design, we can plan the construction. Once we have the plan for the construction, we can then deal with construction in a much more predictable way. In civil engineering construction is much bigger in both cost and time than design and planning.” Martin fowler</a:t>
            </a:r>
          </a:p>
          <a:p>
            <a:endParaRPr lang="en-US" dirty="0" smtClean="0"/>
          </a:p>
          <a:p>
            <a:r>
              <a:rPr lang="en-US" dirty="0" smtClean="0"/>
              <a:t>“Can you get a design that is capable of turning the coding into a predictable construction activity? And if so, is cost of doing this sufficiently small to make this approach worthwhile?” Martin fowler</a:t>
            </a:r>
          </a:p>
          <a:p>
            <a:endParaRPr lang="en-US" dirty="0" smtClean="0"/>
          </a:p>
          <a:p>
            <a:r>
              <a:rPr lang="en-US" dirty="0" smtClean="0"/>
              <a:t>Civil</a:t>
            </a:r>
            <a:r>
              <a:rPr lang="en-US" baseline="0" dirty="0" smtClean="0"/>
              <a:t> engineer: design 10% of the cost, build the rest</a:t>
            </a:r>
          </a:p>
          <a:p>
            <a:r>
              <a:rPr lang="en-US" baseline="0" dirty="0" smtClean="0"/>
              <a:t>Software: Design: design 50% of the cost, build 15% </a:t>
            </a:r>
            <a:endParaRPr lang="en-US" dirty="0" smtClean="0"/>
          </a:p>
          <a:p>
            <a:endParaRPr lang="en-US" baseline="0" dirty="0" smtClean="0"/>
          </a:p>
          <a:p>
            <a:endParaRPr lang="en-US" dirty="0" smtClean="0"/>
          </a:p>
          <a:p>
            <a:r>
              <a:rPr lang="en-US" dirty="0" smtClean="0"/>
              <a:t>“This thinking leads to some important conclusions:</a:t>
            </a:r>
          </a:p>
          <a:p>
            <a:endParaRPr lang="en-US" dirty="0" smtClean="0"/>
          </a:p>
          <a:p>
            <a:pPr marL="171450" indent="-171450">
              <a:buFont typeface="Arial"/>
              <a:buChar char="•"/>
            </a:pPr>
            <a:r>
              <a:rPr lang="en-US" dirty="0" smtClean="0"/>
              <a:t>In software: construction is so cheap as to be free</a:t>
            </a:r>
          </a:p>
          <a:p>
            <a:pPr marL="171450" indent="-171450">
              <a:buFont typeface="Arial"/>
              <a:buChar char="•"/>
            </a:pPr>
            <a:r>
              <a:rPr lang="en-US" dirty="0" smtClean="0"/>
              <a:t>In software all the effort is design, and thus requires creative and talented people</a:t>
            </a:r>
          </a:p>
          <a:p>
            <a:pPr marL="171450" indent="-171450">
              <a:buFont typeface="Arial"/>
              <a:buChar char="•"/>
            </a:pPr>
            <a:r>
              <a:rPr lang="en-US" dirty="0" smtClean="0"/>
              <a:t>Creative processes are not easily planned, and so predictability may well be an impossible target.</a:t>
            </a:r>
          </a:p>
          <a:p>
            <a:pPr marL="171450" indent="-171450">
              <a:buFont typeface="Arial"/>
              <a:buChar char="•"/>
            </a:pPr>
            <a:r>
              <a:rPr lang="en-US" dirty="0" smtClean="0"/>
              <a:t>We should be very wary of the traditional engineering metaphor for building software. It's a different kind of activity and requires a different process”</a:t>
            </a:r>
          </a:p>
          <a:p>
            <a:pPr marL="0" indent="0">
              <a:buFont typeface="Arial"/>
              <a:buNone/>
            </a:pPr>
            <a:endParaRPr lang="en-US" dirty="0" smtClean="0"/>
          </a:p>
          <a:p>
            <a:pPr marL="0" indent="0">
              <a:buFont typeface="Arial"/>
              <a:buNone/>
            </a:pPr>
            <a:r>
              <a:rPr lang="en-US" dirty="0" smtClean="0"/>
              <a:t>Martin</a:t>
            </a:r>
            <a:r>
              <a:rPr lang="en-US" baseline="0" dirty="0" smtClean="0"/>
              <a:t> Fowler</a:t>
            </a:r>
            <a:endParaRPr lang="en-US" dirty="0" smtClean="0"/>
          </a:p>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15</a:t>
            </a:fld>
            <a:endParaRPr lang="en-US"/>
          </a:p>
        </p:txBody>
      </p:sp>
    </p:spTree>
    <p:extLst>
      <p:ext uri="{BB962C8B-B14F-4D97-AF65-F5344CB8AC3E}">
        <p14:creationId xmlns:p14="http://schemas.microsoft.com/office/powerpoint/2010/main" val="225332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When I</a:t>
            </a:r>
            <a:r>
              <a:rPr lang="en-US" baseline="0" dirty="0" smtClean="0"/>
              <a:t> saw the new vision in the V1 company</a:t>
            </a:r>
            <a:r>
              <a:rPr lang="en-US" baseline="0" dirty="0" smtClean="0"/>
              <a:t>’</a:t>
            </a:r>
            <a:r>
              <a:rPr lang="en-US" baseline="0" dirty="0" smtClean="0"/>
              <a:t> briefing I thought, hell that</a:t>
            </a:r>
            <a:r>
              <a:rPr lang="en-US" baseline="0" dirty="0" smtClean="0"/>
              <a:t>’s what agile means. Also, that is what waterfall DOESN’T mean.</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17</a:t>
            </a:fld>
            <a:endParaRPr lang="en-US"/>
          </a:p>
        </p:txBody>
      </p:sp>
    </p:spTree>
    <p:extLst>
      <p:ext uri="{BB962C8B-B14F-4D97-AF65-F5344CB8AC3E}">
        <p14:creationId xmlns:p14="http://schemas.microsoft.com/office/powerpoint/2010/main" val="390588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project point of </a:t>
            </a:r>
            <a:r>
              <a:rPr lang="en-US" baseline="0" dirty="0" smtClean="0"/>
              <a:t>view, </a:t>
            </a:r>
            <a:r>
              <a:rPr lang="en-US" baseline="0" dirty="0" smtClean="0"/>
              <a:t>fail will be consider: out of the budget (consume more man/hours), delivered lately and </a:t>
            </a:r>
            <a:r>
              <a:rPr lang="en-US" b="1" baseline="0" dirty="0" smtClean="0"/>
              <a:t>don</a:t>
            </a:r>
            <a:r>
              <a:rPr lang="en-US" b="1" baseline="0" dirty="0" smtClean="0"/>
              <a:t>'</a:t>
            </a:r>
            <a:r>
              <a:rPr lang="en-US" b="1" baseline="0" dirty="0" smtClean="0"/>
              <a:t>t </a:t>
            </a:r>
            <a:r>
              <a:rPr lang="en-US" b="1" baseline="0" dirty="0" smtClean="0"/>
              <a:t>meet the customer’s needs</a:t>
            </a:r>
            <a:r>
              <a:rPr lang="en-US" baseline="0" dirty="0" smtClean="0"/>
              <a:t>.</a:t>
            </a:r>
          </a:p>
          <a:p>
            <a:endParaRPr lang="en-US" baseline="0" dirty="0" smtClean="0"/>
          </a:p>
          <a:p>
            <a:endParaRPr lang="en-US" baseline="0" dirty="0" smtClean="0"/>
          </a:p>
          <a:p>
            <a:r>
              <a:rPr lang="en-US" baseline="0" dirty="0" smtClean="0"/>
              <a:t>And beyond of the project scope, if </a:t>
            </a:r>
            <a:r>
              <a:rPr lang="en-US" b="1" baseline="0" dirty="0" smtClean="0"/>
              <a:t>we</a:t>
            </a:r>
            <a:r>
              <a:rPr lang="en-US" b="1" baseline="0" dirty="0" smtClean="0"/>
              <a:t>’re thinking about Waterfall, we are going against our vision.</a:t>
            </a:r>
            <a:endParaRPr lang="en-US" b="1" baseline="0"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18</a:t>
            </a:fld>
            <a:endParaRPr lang="en-US"/>
          </a:p>
        </p:txBody>
      </p:sp>
    </p:spTree>
    <p:extLst>
      <p:ext uri="{BB962C8B-B14F-4D97-AF65-F5344CB8AC3E}">
        <p14:creationId xmlns:p14="http://schemas.microsoft.com/office/powerpoint/2010/main" val="29117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dirty="0" smtClean="0"/>
              <a:t>’s is be intrinsic</a:t>
            </a:r>
            <a:r>
              <a:rPr lang="en-US" baseline="0" dirty="0" smtClean="0"/>
              <a:t> in customer’s DNA</a:t>
            </a:r>
            <a:endParaRPr lang="en-US"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19</a:t>
            </a:fld>
            <a:endParaRPr lang="en-US"/>
          </a:p>
        </p:txBody>
      </p:sp>
    </p:spTree>
    <p:extLst>
      <p:ext uri="{BB962C8B-B14F-4D97-AF65-F5344CB8AC3E}">
        <p14:creationId xmlns:p14="http://schemas.microsoft.com/office/powerpoint/2010/main" val="268149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is time to understand where agile acts.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20</a:t>
            </a:fld>
            <a:endParaRPr lang="en-US"/>
          </a:p>
        </p:txBody>
      </p:sp>
    </p:spTree>
    <p:extLst>
      <p:ext uri="{BB962C8B-B14F-4D97-AF65-F5344CB8AC3E}">
        <p14:creationId xmlns:p14="http://schemas.microsoft.com/office/powerpoint/2010/main" val="2340680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21</a:t>
            </a:fld>
            <a:endParaRPr lang="en-US"/>
          </a:p>
        </p:txBody>
      </p:sp>
    </p:spTree>
    <p:extLst>
      <p:ext uri="{BB962C8B-B14F-4D97-AF65-F5344CB8AC3E}">
        <p14:creationId xmlns:p14="http://schemas.microsoft.com/office/powerpoint/2010/main" val="783750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Software Development is not a “taking order” process. It’s a process that</a:t>
            </a:r>
            <a:r>
              <a:rPr lang="en-US" baseline="0" dirty="0"/>
              <a:t> </a:t>
            </a:r>
            <a:r>
              <a:rPr lang="en-US" baseline="0" dirty="0" smtClean="0"/>
              <a:t>you know where do you want to get and hypothesis ideas of how get there, and you have to prove if this ideas are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customer’s will discover what is the best possible solution.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Team will discovery how deal with the customer’s business. How they decisions are making and what the software should </a:t>
            </a:r>
            <a:r>
              <a:rPr lang="en-US" baseline="0" dirty="0" smtClean="0"/>
              <a:t>contain </a:t>
            </a:r>
            <a:r>
              <a:rPr lang="en-US" baseline="0" dirty="0" smtClean="0"/>
              <a:t>in order to fulfill the customer’s business.</a:t>
            </a:r>
            <a:endParaRPr lang="en-US"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22</a:t>
            </a:fld>
            <a:endParaRPr lang="en-US"/>
          </a:p>
        </p:txBody>
      </p:sp>
    </p:spTree>
    <p:extLst>
      <p:ext uri="{BB962C8B-B14F-4D97-AF65-F5344CB8AC3E}">
        <p14:creationId xmlns:p14="http://schemas.microsoft.com/office/powerpoint/2010/main" val="57276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company has a budget of 1 million and will spend that in software, why would they do that? What are they looking for?</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a:t>
            </a:fld>
            <a:endParaRPr lang="en-US"/>
          </a:p>
        </p:txBody>
      </p:sp>
    </p:spTree>
    <p:extLst>
      <p:ext uri="{BB962C8B-B14F-4D97-AF65-F5344CB8AC3E}">
        <p14:creationId xmlns:p14="http://schemas.microsoft.com/office/powerpoint/2010/main" val="1563892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 delivery is a constant. Every</a:t>
            </a:r>
            <a:r>
              <a:rPr lang="en-US" baseline="0" dirty="0" smtClean="0"/>
              <a:t> feature delivered must achieve a goal. If the business can’t explain the importance of a task, the team will say NO</a:t>
            </a:r>
            <a:r>
              <a:rPr lang="en-US" baseline="0" dirty="0" smtClean="0"/>
              <a:t>! </a:t>
            </a:r>
          </a:p>
          <a:p>
            <a:endParaRPr lang="en-US" baseline="0" dirty="0" smtClean="0"/>
          </a:p>
          <a:p>
            <a:r>
              <a:rPr lang="en-US" baseline="0" dirty="0" smtClean="0"/>
              <a:t>If the customer doesn</a:t>
            </a:r>
            <a:r>
              <a:rPr lang="en-US" baseline="0" dirty="0" smtClean="0"/>
              <a:t>’t know how that feature, architecture component, </a:t>
            </a:r>
            <a:r>
              <a:rPr lang="en-US" baseline="0" dirty="0" err="1" smtClean="0"/>
              <a:t>etc</a:t>
            </a:r>
            <a:r>
              <a:rPr lang="en-US" baseline="0" dirty="0" smtClean="0"/>
              <a:t> will help him earn money WE WILL SAY NO! “Say no” means don’t </a:t>
            </a:r>
            <a:r>
              <a:rPr lang="en-US" baseline="0" dirty="0" err="1" smtClean="0"/>
              <a:t>wast</a:t>
            </a:r>
            <a:r>
              <a:rPr lang="en-US" baseline="0" dirty="0" smtClean="0"/>
              <a:t> money in features based on expectations, but invest money in FACTS.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23</a:t>
            </a:fld>
            <a:endParaRPr lang="en-US"/>
          </a:p>
        </p:txBody>
      </p:sp>
    </p:spTree>
    <p:extLst>
      <p:ext uri="{BB962C8B-B14F-4D97-AF65-F5344CB8AC3E}">
        <p14:creationId xmlns:p14="http://schemas.microsoft.com/office/powerpoint/2010/main" val="1297834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Tha</a:t>
            </a:r>
            <a:r>
              <a:rPr lang="en-US" dirty="0" err="1" smtClean="0"/>
              <a:t>’t</a:t>
            </a:r>
            <a:r>
              <a:rPr lang="en-US" dirty="0" smtClean="0"/>
              <a:t> show</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24</a:t>
            </a:fld>
            <a:endParaRPr lang="en-US"/>
          </a:p>
        </p:txBody>
      </p:sp>
    </p:spTree>
    <p:extLst>
      <p:ext uri="{BB962C8B-B14F-4D97-AF65-F5344CB8AC3E}">
        <p14:creationId xmlns:p14="http://schemas.microsoft.com/office/powerpoint/2010/main" val="1926134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a:t>
            </a:r>
            <a:r>
              <a:rPr lang="en-US" baseline="0" dirty="0" smtClean="0"/>
              <a:t> waste means eliminate(or reduce) any activity which doesn’t contribute directly to final product.</a:t>
            </a:r>
          </a:p>
          <a:p>
            <a:r>
              <a:rPr lang="en-US" baseline="0" dirty="0" smtClean="0"/>
              <a:t>Reduce waste one </a:t>
            </a:r>
          </a:p>
          <a:p>
            <a:endParaRPr lang="en-US" baseline="0" dirty="0" smtClean="0"/>
          </a:p>
          <a:p>
            <a:r>
              <a:rPr lang="en-US" sz="1200" kern="1200" dirty="0" smtClean="0">
                <a:solidFill>
                  <a:schemeClr val="tx1"/>
                </a:solidFill>
                <a:latin typeface="+mn-lt"/>
                <a:ea typeface="+mn-ea"/>
                <a:cs typeface="+mn-cs"/>
              </a:rPr>
              <a:t>Waste #1 - Partially Done Work</a:t>
            </a:r>
          </a:p>
          <a:p>
            <a:r>
              <a:rPr lang="fr-FR" sz="1200" kern="1200" dirty="0" err="1" smtClean="0">
                <a:solidFill>
                  <a:schemeClr val="tx1"/>
                </a:solidFill>
                <a:latin typeface="+mn-lt"/>
                <a:ea typeface="+mn-ea"/>
                <a:cs typeface="+mn-cs"/>
              </a:rPr>
              <a:t>Waste</a:t>
            </a:r>
            <a:r>
              <a:rPr lang="fr-FR" sz="1200" kern="1200" dirty="0" smtClean="0">
                <a:solidFill>
                  <a:schemeClr val="tx1"/>
                </a:solidFill>
                <a:latin typeface="+mn-lt"/>
                <a:ea typeface="+mn-ea"/>
                <a:cs typeface="+mn-cs"/>
              </a:rPr>
              <a:t> #2 - Extra </a:t>
            </a:r>
            <a:r>
              <a:rPr lang="fr-FR" sz="1200" kern="1200" dirty="0" err="1" smtClean="0">
                <a:solidFill>
                  <a:schemeClr val="tx1"/>
                </a:solidFill>
                <a:latin typeface="+mn-lt"/>
                <a:ea typeface="+mn-ea"/>
                <a:cs typeface="+mn-cs"/>
              </a:rPr>
              <a:t>Features</a:t>
            </a:r>
            <a:endParaRPr lang="fr-FR" sz="1200" kern="1200" dirty="0" smtClean="0">
              <a:solidFill>
                <a:schemeClr val="tx1"/>
              </a:solidFill>
              <a:latin typeface="+mn-lt"/>
              <a:ea typeface="+mn-ea"/>
              <a:cs typeface="+mn-cs"/>
            </a:endParaRPr>
          </a:p>
          <a:p>
            <a:r>
              <a:rPr lang="da-DK" sz="1200" kern="1200" dirty="0" smtClean="0">
                <a:solidFill>
                  <a:schemeClr val="tx1"/>
                </a:solidFill>
                <a:latin typeface="+mn-lt"/>
                <a:ea typeface="+mn-ea"/>
                <a:cs typeface="+mn-cs"/>
              </a:rPr>
              <a:t>Waste #3 - </a:t>
            </a:r>
            <a:r>
              <a:rPr lang="da-DK" sz="1200" kern="1200" dirty="0" err="1" smtClean="0">
                <a:solidFill>
                  <a:schemeClr val="tx1"/>
                </a:solidFill>
                <a:latin typeface="+mn-lt"/>
                <a:ea typeface="+mn-ea"/>
                <a:cs typeface="+mn-cs"/>
              </a:rPr>
              <a:t>Relearning</a:t>
            </a:r>
            <a:endParaRPr lang="da-DK" sz="1200" kern="1200" dirty="0" smtClean="0">
              <a:solidFill>
                <a:schemeClr val="tx1"/>
              </a:solidFill>
              <a:latin typeface="+mn-lt"/>
              <a:ea typeface="+mn-ea"/>
              <a:cs typeface="+mn-cs"/>
            </a:endParaRPr>
          </a:p>
          <a:p>
            <a:r>
              <a:rPr lang="de-DE" sz="1200" kern="1200" dirty="0" err="1" smtClean="0">
                <a:solidFill>
                  <a:schemeClr val="tx1"/>
                </a:solidFill>
                <a:latin typeface="+mn-lt"/>
                <a:ea typeface="+mn-ea"/>
                <a:cs typeface="+mn-cs"/>
              </a:rPr>
              <a:t>Waste</a:t>
            </a:r>
            <a:r>
              <a:rPr lang="de-DE" sz="1200" kern="1200" dirty="0" smtClean="0">
                <a:solidFill>
                  <a:schemeClr val="tx1"/>
                </a:solidFill>
                <a:latin typeface="+mn-lt"/>
                <a:ea typeface="+mn-ea"/>
                <a:cs typeface="+mn-cs"/>
              </a:rPr>
              <a:t> #4 - </a:t>
            </a:r>
            <a:r>
              <a:rPr lang="de-DE" sz="1200" kern="1200" dirty="0" err="1" smtClean="0">
                <a:solidFill>
                  <a:schemeClr val="tx1"/>
                </a:solidFill>
                <a:latin typeface="+mn-lt"/>
                <a:ea typeface="+mn-ea"/>
                <a:cs typeface="+mn-cs"/>
              </a:rPr>
              <a:t>Handoffs</a:t>
            </a:r>
            <a:endParaRPr lang="de-D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Waste #5 - Delays</a:t>
            </a:r>
          </a:p>
          <a:p>
            <a:r>
              <a:rPr lang="en-US" sz="1200" kern="1200" dirty="0" smtClean="0">
                <a:solidFill>
                  <a:schemeClr val="tx1"/>
                </a:solidFill>
                <a:latin typeface="+mn-lt"/>
                <a:ea typeface="+mn-ea"/>
                <a:cs typeface="+mn-cs"/>
              </a:rPr>
              <a:t>Waste #6 - Task Switching</a:t>
            </a:r>
          </a:p>
          <a:p>
            <a:r>
              <a:rPr lang="en-US" sz="1200" kern="1200" dirty="0" smtClean="0">
                <a:solidFill>
                  <a:schemeClr val="tx1"/>
                </a:solidFill>
                <a:latin typeface="+mn-lt"/>
                <a:ea typeface="+mn-ea"/>
                <a:cs typeface="+mn-cs"/>
              </a:rPr>
              <a:t>Waste #7 - Defects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26</a:t>
            </a:fld>
            <a:endParaRPr lang="en-US"/>
          </a:p>
        </p:txBody>
      </p:sp>
    </p:spTree>
    <p:extLst>
      <p:ext uri="{BB962C8B-B14F-4D97-AF65-F5344CB8AC3E}">
        <p14:creationId xmlns:p14="http://schemas.microsoft.com/office/powerpoint/2010/main" val="232915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some people believe,</a:t>
            </a:r>
            <a:r>
              <a:rPr lang="en-US" baseline="0" dirty="0" smtClean="0"/>
              <a:t> agile has focus on quality!</a:t>
            </a:r>
          </a:p>
          <a:p>
            <a:endParaRPr lang="en-US" baseline="0" dirty="0" smtClean="0"/>
          </a:p>
          <a:p>
            <a:r>
              <a:rPr lang="en-US" baseline="0" dirty="0" smtClean="0"/>
              <a:t>Focus on quality means have QA from the beginning. </a:t>
            </a:r>
          </a:p>
          <a:p>
            <a:r>
              <a:rPr lang="en-US" baseline="0" dirty="0" smtClean="0"/>
              <a:t>QA beside of any activity or delivered artifact</a:t>
            </a:r>
            <a:endParaRPr lang="en-US" baseline="0" dirty="0"/>
          </a:p>
          <a:p>
            <a:r>
              <a:rPr lang="en-US" baseline="0" dirty="0" smtClean="0"/>
              <a:t>It means that learn from the mistakes</a:t>
            </a:r>
          </a:p>
          <a:p>
            <a:r>
              <a:rPr lang="en-US" baseline="0" dirty="0" smtClean="0"/>
              <a:t>It means any quality issue should be investigated in order to figure out the cause</a:t>
            </a:r>
          </a:p>
        </p:txBody>
      </p:sp>
      <p:sp>
        <p:nvSpPr>
          <p:cNvPr id="4" name="Slide Number Placeholder 3"/>
          <p:cNvSpPr>
            <a:spLocks noGrp="1"/>
          </p:cNvSpPr>
          <p:nvPr>
            <p:ph type="sldNum" sz="quarter" idx="10"/>
          </p:nvPr>
        </p:nvSpPr>
        <p:spPr/>
        <p:txBody>
          <a:bodyPr/>
          <a:lstStyle/>
          <a:p>
            <a:fld id="{34223475-69F1-154A-9385-C8F971AD95FA}" type="slidenum">
              <a:rPr lang="en-US" smtClean="0"/>
              <a:t>27</a:t>
            </a:fld>
            <a:endParaRPr lang="en-US"/>
          </a:p>
        </p:txBody>
      </p:sp>
    </p:spTree>
    <p:extLst>
      <p:ext uri="{BB962C8B-B14F-4D97-AF65-F5344CB8AC3E}">
        <p14:creationId xmlns:p14="http://schemas.microsoft.com/office/powerpoint/2010/main" val="1394396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a:t>
            </a:r>
            <a:r>
              <a:rPr lang="en-US" baseline="0" dirty="0" smtClean="0"/>
              <a:t> first means believe that everyone in the team has something to add</a:t>
            </a:r>
          </a:p>
          <a:p>
            <a:r>
              <a:rPr lang="en-US" baseline="0" dirty="0" smtClean="0"/>
              <a:t>Everyone is capable to contribute and improve the process, product and business.</a:t>
            </a:r>
          </a:p>
          <a:p>
            <a:endParaRPr lang="en-US" baseline="0" dirty="0" smtClean="0"/>
          </a:p>
          <a:p>
            <a:r>
              <a:rPr lang="en-US" baseline="0" dirty="0" smtClean="0"/>
              <a:t>Also, any process must consider that each project has different people, with different knowledge, minds, opinions and different ways to work efficiently. And the process, the leader, methodology must be able to extract the best from the team.</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28</a:t>
            </a:fld>
            <a:endParaRPr lang="en-US"/>
          </a:p>
        </p:txBody>
      </p:sp>
    </p:spTree>
    <p:extLst>
      <p:ext uri="{BB962C8B-B14F-4D97-AF65-F5344CB8AC3E}">
        <p14:creationId xmlns:p14="http://schemas.microsoft.com/office/powerpoint/2010/main" val="219113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they should understand what those principles mean.</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29</a:t>
            </a:fld>
            <a:endParaRPr lang="en-US"/>
          </a:p>
        </p:txBody>
      </p:sp>
    </p:spTree>
    <p:extLst>
      <p:ext uri="{BB962C8B-B14F-4D97-AF65-F5344CB8AC3E}">
        <p14:creationId xmlns:p14="http://schemas.microsoft.com/office/powerpoint/2010/main" val="2661711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dirty="0" smtClean="0"/>
              <a:t>’s normally</a:t>
            </a:r>
            <a:r>
              <a:rPr lang="en-US" baseline="0" dirty="0" smtClean="0"/>
              <a:t> the biggest misunderstanding about agile approach. Incrementally doesn’t mean delivery one module/screen per time. It means that we are focus on what is surely needed right now. And leave what is uncertain for later.</a:t>
            </a:r>
          </a:p>
        </p:txBody>
      </p:sp>
      <p:sp>
        <p:nvSpPr>
          <p:cNvPr id="4" name="Slide Number Placeholder 3"/>
          <p:cNvSpPr>
            <a:spLocks noGrp="1"/>
          </p:cNvSpPr>
          <p:nvPr>
            <p:ph type="sldNum" sz="quarter" idx="10"/>
          </p:nvPr>
        </p:nvSpPr>
        <p:spPr/>
        <p:txBody>
          <a:bodyPr/>
          <a:lstStyle/>
          <a:p>
            <a:fld id="{34223475-69F1-154A-9385-C8F971AD95FA}" type="slidenum">
              <a:rPr lang="en-US" smtClean="0"/>
              <a:t>31</a:t>
            </a:fld>
            <a:endParaRPr lang="en-US"/>
          </a:p>
        </p:txBody>
      </p:sp>
    </p:spTree>
    <p:extLst>
      <p:ext uri="{BB962C8B-B14F-4D97-AF65-F5344CB8AC3E}">
        <p14:creationId xmlns:p14="http://schemas.microsoft.com/office/powerpoint/2010/main" val="345450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departments!!!!! There is one time and one goal. (BUSINESS + DEV + QA + PM + OPS + whatever)</a:t>
            </a:r>
          </a:p>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32</a:t>
            </a:fld>
            <a:endParaRPr lang="en-US"/>
          </a:p>
        </p:txBody>
      </p:sp>
    </p:spTree>
    <p:extLst>
      <p:ext uri="{BB962C8B-B14F-4D97-AF65-F5344CB8AC3E}">
        <p14:creationId xmlns:p14="http://schemas.microsoft.com/office/powerpoint/2010/main" val="160578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33</a:t>
            </a:fld>
            <a:endParaRPr lang="en-US"/>
          </a:p>
        </p:txBody>
      </p:sp>
    </p:spTree>
    <p:extLst>
      <p:ext uri="{BB962C8B-B14F-4D97-AF65-F5344CB8AC3E}">
        <p14:creationId xmlns:p14="http://schemas.microsoft.com/office/powerpoint/2010/main" val="803180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Requirements </a:t>
            </a:r>
            <a:r>
              <a:rPr lang="en-US" dirty="0" smtClean="0"/>
              <a:t>+ Design</a:t>
            </a:r>
            <a:r>
              <a:rPr lang="en-US" baseline="0" dirty="0" smtClean="0"/>
              <a:t> + Construction happen together, in small steps, avoiding to make decisions without enough information or, even worst, based on the wrong assumptions.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34</a:t>
            </a:fld>
            <a:endParaRPr lang="en-US"/>
          </a:p>
        </p:txBody>
      </p:sp>
    </p:spTree>
    <p:extLst>
      <p:ext uri="{BB962C8B-B14F-4D97-AF65-F5344CB8AC3E}">
        <p14:creationId xmlns:p14="http://schemas.microsoft.com/office/powerpoint/2010/main" val="145808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a:t>
            </a:r>
            <a:r>
              <a:rPr lang="en-US" baseline="0" dirty="0" smtClean="0"/>
              <a:t> software project is part of a bigger strategy, as consultant, our duty is drive the customer transformation to achieve the strategy beyond the software.</a:t>
            </a:r>
          </a:p>
          <a:p>
            <a:r>
              <a:rPr lang="en-US" baseline="0" dirty="0" smtClean="0"/>
              <a:t>We must understand the what’s causing the problems and </a:t>
            </a:r>
            <a:r>
              <a:rPr lang="en-US" baseline="0" dirty="0" smtClean="0"/>
              <a:t>avoiding </a:t>
            </a:r>
            <a:r>
              <a:rPr lang="en-US" baseline="0" dirty="0" smtClean="0"/>
              <a:t>the transformation </a:t>
            </a:r>
            <a:r>
              <a:rPr lang="en-US" baseline="0" dirty="0" smtClean="0"/>
              <a:t>happen, then </a:t>
            </a:r>
            <a:r>
              <a:rPr lang="en-US" baseline="0" dirty="0" smtClean="0"/>
              <a:t>ATTACK THEM. </a:t>
            </a:r>
            <a:r>
              <a:rPr lang="en-US" baseline="0" dirty="0" smtClean="0"/>
              <a:t>Not </a:t>
            </a:r>
            <a:r>
              <a:rPr lang="en-US" baseline="0" dirty="0" smtClean="0"/>
              <a:t>necessarily creating </a:t>
            </a:r>
            <a:r>
              <a:rPr lang="en-US" baseline="0" dirty="0" smtClean="0"/>
              <a:t>software. Changing process, behaviors and mindsets some times are part of this transformation.</a:t>
            </a:r>
            <a:endParaRPr lang="en-US"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3</a:t>
            </a:fld>
            <a:endParaRPr lang="en-US"/>
          </a:p>
        </p:txBody>
      </p:sp>
    </p:spTree>
    <p:extLst>
      <p:ext uri="{BB962C8B-B14F-4D97-AF65-F5344CB8AC3E}">
        <p14:creationId xmlns:p14="http://schemas.microsoft.com/office/powerpoint/2010/main" val="268149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Scrum</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35</a:t>
            </a:fld>
            <a:endParaRPr lang="en-US"/>
          </a:p>
        </p:txBody>
      </p:sp>
    </p:spTree>
    <p:extLst>
      <p:ext uri="{BB962C8B-B14F-4D97-AF65-F5344CB8AC3E}">
        <p14:creationId xmlns:p14="http://schemas.microsoft.com/office/powerpoint/2010/main" val="649347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for</a:t>
            </a:r>
            <a:r>
              <a:rPr lang="en-US" baseline="0" dirty="0" smtClean="0"/>
              <a:t> the team!</a:t>
            </a:r>
          </a:p>
          <a:p>
            <a:endParaRPr lang="en-US" baseline="0" dirty="0" smtClean="0"/>
          </a:p>
          <a:p>
            <a:r>
              <a:rPr lang="en-US" baseline="0" dirty="0" smtClean="0"/>
              <a:t>As a project manager,  you know that communication is quite important for the project. And I</a:t>
            </a:r>
            <a:r>
              <a:rPr lang="en-US" baseline="0" dirty="0" smtClean="0"/>
              <a:t> have never seen a better tool for communication than VISIBLE Dashboards.</a:t>
            </a:r>
            <a:endParaRPr lang="en-US" baseline="0"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36</a:t>
            </a:fld>
            <a:endParaRPr lang="en-US"/>
          </a:p>
        </p:txBody>
      </p:sp>
    </p:spTree>
    <p:extLst>
      <p:ext uri="{BB962C8B-B14F-4D97-AF65-F5344CB8AC3E}">
        <p14:creationId xmlns:p14="http://schemas.microsoft.com/office/powerpoint/2010/main" val="180838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ONE team,</a:t>
            </a:r>
            <a:r>
              <a:rPr lang="en-US" baseline="0" dirty="0" smtClean="0"/>
              <a:t> ONE Goal. Different skills set </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37</a:t>
            </a:fld>
            <a:endParaRPr lang="en-US"/>
          </a:p>
        </p:txBody>
      </p:sp>
    </p:spTree>
    <p:extLst>
      <p:ext uri="{BB962C8B-B14F-4D97-AF65-F5344CB8AC3E}">
        <p14:creationId xmlns:p14="http://schemas.microsoft.com/office/powerpoint/2010/main" val="1199945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a:t>
            </a:r>
            <a:r>
              <a:rPr lang="en-US" baseline="0" dirty="0" smtClean="0"/>
              <a:t> Patterns</a:t>
            </a:r>
          </a:p>
          <a:p>
            <a:r>
              <a:rPr lang="en-US" baseline="0" dirty="0" smtClean="0"/>
              <a:t>Implementation Patterns</a:t>
            </a:r>
          </a:p>
          <a:p>
            <a:r>
              <a:rPr lang="en-US" baseline="0" dirty="0" smtClean="0"/>
              <a:t>Clean Code</a:t>
            </a:r>
          </a:p>
          <a:p>
            <a:r>
              <a:rPr lang="en-US" baseline="0" dirty="0" smtClean="0"/>
              <a:t>Refactoring</a:t>
            </a:r>
          </a:p>
          <a:p>
            <a:r>
              <a:rPr lang="en-US" baseline="0" dirty="0" smtClean="0"/>
              <a:t>Test Driven Development</a:t>
            </a:r>
          </a:p>
          <a:p>
            <a:r>
              <a:rPr lang="en-US" baseline="0" dirty="0" smtClean="0"/>
              <a:t>Technical Debit</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38</a:t>
            </a:fld>
            <a:endParaRPr lang="en-US"/>
          </a:p>
        </p:txBody>
      </p:sp>
    </p:spTree>
    <p:extLst>
      <p:ext uri="{BB962C8B-B14F-4D97-AF65-F5344CB8AC3E}">
        <p14:creationId xmlns:p14="http://schemas.microsoft.com/office/powerpoint/2010/main" val="1012981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a:t>
            </a:r>
            <a:r>
              <a:rPr lang="en-US" baseline="0" dirty="0" smtClean="0"/>
              <a:t> + </a:t>
            </a:r>
            <a:r>
              <a:rPr lang="en-US" dirty="0" smtClean="0"/>
              <a:t>Tests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40</a:t>
            </a:fld>
            <a:endParaRPr lang="en-US"/>
          </a:p>
        </p:txBody>
      </p:sp>
    </p:spTree>
    <p:extLst>
      <p:ext uri="{BB962C8B-B14F-4D97-AF65-F5344CB8AC3E}">
        <p14:creationId xmlns:p14="http://schemas.microsoft.com/office/powerpoint/2010/main" val="31501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QA, Development, Analysts</a:t>
            </a:r>
            <a:r>
              <a:rPr lang="en-US" baseline="0" dirty="0" smtClean="0"/>
              <a:t> </a:t>
            </a:r>
            <a:r>
              <a:rPr lang="en-US" dirty="0" smtClean="0"/>
              <a:t>, BA, Managers working</a:t>
            </a:r>
            <a:r>
              <a:rPr lang="en-US" baseline="0" dirty="0" smtClean="0"/>
              <a:t> together the achieve the business goals.</a:t>
            </a:r>
          </a:p>
          <a:p>
            <a:r>
              <a:rPr lang="en-US" baseline="0" dirty="0" smtClean="0"/>
              <a:t>The team has voice is in constantly ways to improve the process based on the local reality and current problems.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41</a:t>
            </a:fld>
            <a:endParaRPr lang="en-US"/>
          </a:p>
        </p:txBody>
      </p:sp>
    </p:spTree>
    <p:extLst>
      <p:ext uri="{BB962C8B-B14F-4D97-AF65-F5344CB8AC3E}">
        <p14:creationId xmlns:p14="http://schemas.microsoft.com/office/powerpoint/2010/main" val="1788364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 Agile process are simple. Focus on principals and</a:t>
            </a:r>
            <a:r>
              <a:rPr lang="en-US" baseline="0" dirty="0" smtClean="0"/>
              <a:t> with few practices.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47</a:t>
            </a:fld>
            <a:endParaRPr lang="en-US"/>
          </a:p>
        </p:txBody>
      </p:sp>
    </p:spTree>
    <p:extLst>
      <p:ext uri="{BB962C8B-B14F-4D97-AF65-F5344CB8AC3E}">
        <p14:creationId xmlns:p14="http://schemas.microsoft.com/office/powerpoint/2010/main" val="446539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Management skills</a:t>
            </a:r>
          </a:p>
          <a:p>
            <a:r>
              <a:rPr lang="en-US" dirty="0" smtClean="0"/>
              <a:t>Analysis</a:t>
            </a:r>
            <a:r>
              <a:rPr lang="en-US" baseline="0" dirty="0" smtClean="0"/>
              <a:t> </a:t>
            </a:r>
            <a:r>
              <a:rPr lang="en-US" baseline="0" dirty="0" smtClean="0"/>
              <a:t>skills</a:t>
            </a:r>
          </a:p>
          <a:p>
            <a:r>
              <a:rPr lang="en-US" baseline="0" dirty="0" smtClean="0"/>
              <a:t>Engineering skills</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48</a:t>
            </a:fld>
            <a:endParaRPr lang="en-US"/>
          </a:p>
        </p:txBody>
      </p:sp>
    </p:spTree>
    <p:extLst>
      <p:ext uri="{BB962C8B-B14F-4D97-AF65-F5344CB8AC3E}">
        <p14:creationId xmlns:p14="http://schemas.microsoft.com/office/powerpoint/2010/main" val="2513391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global market needs companies able to work using Agile, we must have people prepared to do that. Regardless how much qualification Version 1 gives to the staff, only the practice will form people to use agile…  </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49</a:t>
            </a:fld>
            <a:endParaRPr lang="en-US"/>
          </a:p>
        </p:txBody>
      </p:sp>
    </p:spTree>
    <p:extLst>
      <p:ext uri="{BB962C8B-B14F-4D97-AF65-F5344CB8AC3E}">
        <p14:creationId xmlns:p14="http://schemas.microsoft.com/office/powerpoint/2010/main" val="1179391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dirty="0" smtClean="0"/>
              <a:t>’s common(and normal) managers and directors have FEAR of try a new thing,</a:t>
            </a:r>
            <a:r>
              <a:rPr lang="en-US" baseline="0" dirty="0" smtClean="0"/>
              <a:t> because it’s UNKNOWN. Start with an internal project or within a customer who is willing to try a different approach might be a good start.</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50</a:t>
            </a:fld>
            <a:endParaRPr lang="en-US"/>
          </a:p>
        </p:txBody>
      </p:sp>
    </p:spTree>
    <p:extLst>
      <p:ext uri="{BB962C8B-B14F-4D97-AF65-F5344CB8AC3E}">
        <p14:creationId xmlns:p14="http://schemas.microsoft.com/office/powerpoint/2010/main" val="96101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send a experienced system analyst to the customer, to collect the requirements, </a:t>
            </a:r>
            <a:r>
              <a:rPr lang="en-US" b="1" baseline="0" dirty="0" smtClean="0"/>
              <a:t>define the scope</a:t>
            </a:r>
            <a:r>
              <a:rPr lang="en-US" baseline="0" dirty="0" smtClean="0"/>
              <a:t> of the project, </a:t>
            </a:r>
            <a:r>
              <a:rPr lang="en-US" b="1" baseline="0" dirty="0" smtClean="0">
                <a:solidFill>
                  <a:srgbClr val="FF0000"/>
                </a:solidFill>
              </a:rPr>
              <a:t>estimate it</a:t>
            </a:r>
            <a:r>
              <a:rPr lang="en-US" baseline="0" dirty="0" smtClean="0"/>
              <a:t>.</a:t>
            </a:r>
            <a:endParaRPr lang="en-US" dirty="0" smtClean="0"/>
          </a:p>
          <a:p>
            <a:r>
              <a:rPr lang="en-US" dirty="0" smtClean="0"/>
              <a:t>We</a:t>
            </a:r>
            <a:r>
              <a:rPr lang="en-US" baseline="0" dirty="0" smtClean="0"/>
              <a:t> go to the customer to hear the he is </a:t>
            </a:r>
            <a:r>
              <a:rPr lang="en-US" b="1" baseline="0" dirty="0" smtClean="0"/>
              <a:t>expecting from the solution</a:t>
            </a:r>
            <a:r>
              <a:rPr lang="en-US" baseline="0" dirty="0" smtClean="0"/>
              <a:t> and we do it.</a:t>
            </a:r>
          </a:p>
          <a:p>
            <a:endParaRPr lang="en-US" baseline="0" dirty="0" smtClean="0"/>
          </a:p>
          <a:p>
            <a:r>
              <a:rPr lang="en-US" baseline="0" dirty="0" smtClean="0"/>
              <a:t>From this point, the only thing which matter is keep the costs and don’t loose money</a:t>
            </a:r>
            <a:r>
              <a:rPr lang="en-US" baseline="0" dirty="0" smtClean="0"/>
              <a:t>! (</a:t>
            </a:r>
            <a:r>
              <a:rPr lang="en-US" b="1" baseline="0" dirty="0" smtClean="0"/>
              <a:t>WHAT ABOUT THE TRANSFORMATION?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5</a:t>
            </a:fld>
            <a:endParaRPr lang="en-US"/>
          </a:p>
        </p:txBody>
      </p:sp>
    </p:spTree>
    <p:extLst>
      <p:ext uri="{BB962C8B-B14F-4D97-AF65-F5344CB8AC3E}">
        <p14:creationId xmlns:p14="http://schemas.microsoft.com/office/powerpoint/2010/main" val="264765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start build and start delivery packages incrementally.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6</a:t>
            </a:fld>
            <a:endParaRPr lang="en-US"/>
          </a:p>
        </p:txBody>
      </p:sp>
    </p:spTree>
    <p:extLst>
      <p:ext uri="{BB962C8B-B14F-4D97-AF65-F5344CB8AC3E}">
        <p14:creationId xmlns:p14="http://schemas.microsoft.com/office/powerpoint/2010/main" val="107825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Classic software</a:t>
            </a:r>
            <a:r>
              <a:rPr lang="en-US" baseline="0" dirty="0" smtClean="0"/>
              <a:t> development</a:t>
            </a:r>
            <a:r>
              <a:rPr lang="en-US" dirty="0" smtClean="0"/>
              <a:t> history.. Don</a:t>
            </a:r>
            <a:r>
              <a:rPr lang="en-US" dirty="0" smtClean="0"/>
              <a:t>’t need much explanation… </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7</a:t>
            </a:fld>
            <a:endParaRPr lang="en-US"/>
          </a:p>
        </p:txBody>
      </p:sp>
    </p:spTree>
    <p:extLst>
      <p:ext uri="{BB962C8B-B14F-4D97-AF65-F5344CB8AC3E}">
        <p14:creationId xmlns:p14="http://schemas.microsoft.com/office/powerpoint/2010/main" val="231893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build</a:t>
            </a:r>
            <a:r>
              <a:rPr lang="en-US" baseline="0" dirty="0" smtClean="0"/>
              <a:t> software!!!! And </a:t>
            </a:r>
            <a:r>
              <a:rPr lang="en-US" dirty="0" smtClean="0"/>
              <a:t>software has it’s own</a:t>
            </a:r>
            <a:r>
              <a:rPr lang="en-US" baseline="0" dirty="0" smtClean="0"/>
              <a:t> nature. There wasn’t nothing like that in the world, so be careful in base your methodology on others like civil construction, cars manufacturing.</a:t>
            </a:r>
          </a:p>
          <a:p>
            <a:r>
              <a:rPr lang="en-US" baseline="0" dirty="0" smtClean="0"/>
              <a:t>Why is it different? Because you can’t see it! Even when you can see it, you can’t test it! Even when you can test it you don’t have sure what behavior you will get from the users.</a:t>
            </a:r>
          </a:p>
          <a:p>
            <a:endParaRPr lang="en-US" dirty="0" smtClean="0"/>
          </a:p>
        </p:txBody>
      </p:sp>
      <p:sp>
        <p:nvSpPr>
          <p:cNvPr id="4" name="Slide Number Placeholder 3"/>
          <p:cNvSpPr>
            <a:spLocks noGrp="1"/>
          </p:cNvSpPr>
          <p:nvPr>
            <p:ph type="sldNum" sz="quarter" idx="10"/>
          </p:nvPr>
        </p:nvSpPr>
        <p:spPr/>
        <p:txBody>
          <a:bodyPr/>
          <a:lstStyle/>
          <a:p>
            <a:fld id="{34223475-69F1-154A-9385-C8F971AD95FA}" type="slidenum">
              <a:rPr lang="en-US" smtClean="0"/>
              <a:t>9</a:t>
            </a:fld>
            <a:endParaRPr lang="en-US"/>
          </a:p>
        </p:txBody>
      </p:sp>
    </p:spTree>
    <p:extLst>
      <p:ext uri="{BB962C8B-B14F-4D97-AF65-F5344CB8AC3E}">
        <p14:creationId xmlns:p14="http://schemas.microsoft.com/office/powerpoint/2010/main" val="5104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are building a </a:t>
            </a:r>
            <a:r>
              <a:rPr lang="en-US" baseline="0" dirty="0" smtClean="0"/>
              <a:t>house, </a:t>
            </a:r>
            <a:r>
              <a:rPr lang="en-US" baseline="0" dirty="0" smtClean="0"/>
              <a:t>you can see the material going </a:t>
            </a:r>
            <a:r>
              <a:rPr lang="en-US" baseline="0" dirty="0" smtClean="0"/>
              <a:t>out. You can see the walls being built and all. </a:t>
            </a:r>
          </a:p>
          <a:p>
            <a:endParaRPr lang="en-US" baseline="0" dirty="0" smtClean="0"/>
          </a:p>
          <a:p>
            <a:r>
              <a:rPr lang="en-US" baseline="0" dirty="0" smtClean="0"/>
              <a:t>If </a:t>
            </a:r>
            <a:r>
              <a:rPr lang="en-US" baseline="0" dirty="0" smtClean="0"/>
              <a:t>customer walk through the Version 1’s office, what would they see</a:t>
            </a:r>
            <a:r>
              <a:rPr lang="en-US" baseline="0" dirty="0" smtClean="0"/>
              <a:t>? Can</a:t>
            </a:r>
            <a:r>
              <a:rPr lang="en-US" baseline="0" dirty="0" smtClean="0"/>
              <a:t> he see the where the money is going to?</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10</a:t>
            </a:fld>
            <a:endParaRPr lang="en-US"/>
          </a:p>
        </p:txBody>
      </p:sp>
    </p:spTree>
    <p:extLst>
      <p:ext uri="{BB962C8B-B14F-4D97-AF65-F5344CB8AC3E}">
        <p14:creationId xmlns:p14="http://schemas.microsoft.com/office/powerpoint/2010/main" val="28040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The</a:t>
            </a:r>
            <a:r>
              <a:rPr lang="en-US" baseline="0" dirty="0" smtClean="0"/>
              <a:t> customer’s user use the product, which he has already expended money on, and try it?</a:t>
            </a:r>
            <a:endParaRPr lang="en-US" dirty="0"/>
          </a:p>
        </p:txBody>
      </p:sp>
      <p:sp>
        <p:nvSpPr>
          <p:cNvPr id="4" name="Slide Number Placeholder 3"/>
          <p:cNvSpPr>
            <a:spLocks noGrp="1"/>
          </p:cNvSpPr>
          <p:nvPr>
            <p:ph type="sldNum" sz="quarter" idx="10"/>
          </p:nvPr>
        </p:nvSpPr>
        <p:spPr/>
        <p:txBody>
          <a:bodyPr/>
          <a:lstStyle/>
          <a:p>
            <a:fld id="{34223475-69F1-154A-9385-C8F971AD95FA}" type="slidenum">
              <a:rPr lang="en-US" smtClean="0"/>
              <a:t>11</a:t>
            </a:fld>
            <a:endParaRPr lang="en-US"/>
          </a:p>
        </p:txBody>
      </p:sp>
    </p:spTree>
    <p:extLst>
      <p:ext uri="{BB962C8B-B14F-4D97-AF65-F5344CB8AC3E}">
        <p14:creationId xmlns:p14="http://schemas.microsoft.com/office/powerpoint/2010/main" val="25434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28E1B74-D6B0-4747-A8B1-43E3D67E0086}" type="datetimeFigureOut">
              <a:rPr lang="en-US" smtClean="0"/>
              <a:t>13/05/2012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3019245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28E1B74-D6B0-4747-A8B1-43E3D67E0086}" type="datetimeFigureOut">
              <a:rPr lang="en-US" smtClean="0"/>
              <a:t>13/05/2012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143150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28E1B74-D6B0-4747-A8B1-43E3D67E0086}" type="datetimeFigureOut">
              <a:rPr lang="en-US" smtClean="0"/>
              <a:t>13/05/2012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366147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28E1B74-D6B0-4747-A8B1-43E3D67E0086}" type="datetimeFigureOut">
              <a:rPr lang="en-US" smtClean="0"/>
              <a:t>13/05/2012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275040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F28E1B74-D6B0-4747-A8B1-43E3D67E0086}" type="datetimeFigureOut">
              <a:rPr lang="en-US" smtClean="0"/>
              <a:t>13/05/2012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3557242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F28E1B74-D6B0-4747-A8B1-43E3D67E0086}" type="datetimeFigureOut">
              <a:rPr lang="en-US" smtClean="0"/>
              <a:t>13/05/2012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57690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F28E1B74-D6B0-4747-A8B1-43E3D67E0086}" type="datetimeFigureOut">
              <a:rPr lang="en-US" smtClean="0"/>
              <a:t>13/05/2012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1750172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F28E1B74-D6B0-4747-A8B1-43E3D67E0086}" type="datetimeFigureOut">
              <a:rPr lang="en-US" smtClean="0"/>
              <a:t>13/05/2012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66595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8E1B74-D6B0-4747-A8B1-43E3D67E0086}" type="datetimeFigureOut">
              <a:rPr lang="en-US" smtClean="0"/>
              <a:t>13/05/2012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91704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28E1B74-D6B0-4747-A8B1-43E3D67E0086}" type="datetimeFigureOut">
              <a:rPr lang="en-US" smtClean="0"/>
              <a:t>13/05/2012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17869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28E1B74-D6B0-4747-A8B1-43E3D67E0086}" type="datetimeFigureOut">
              <a:rPr lang="en-US" smtClean="0"/>
              <a:t>13/05/2012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1B320-03E1-5342-AB6E-3BA27D9E1096}" type="slidenum">
              <a:rPr lang="en-US" smtClean="0"/>
              <a:t>‹#›</a:t>
            </a:fld>
            <a:endParaRPr lang="en-US"/>
          </a:p>
        </p:txBody>
      </p:sp>
    </p:spTree>
    <p:extLst>
      <p:ext uri="{BB962C8B-B14F-4D97-AF65-F5344CB8AC3E}">
        <p14:creationId xmlns:p14="http://schemas.microsoft.com/office/powerpoint/2010/main" val="25134192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E1B74-D6B0-4747-A8B1-43E3D67E0086}" type="datetimeFigureOut">
              <a:rPr lang="en-US" smtClean="0"/>
              <a:t>13/05/2012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1B320-03E1-5342-AB6E-3BA27D9E1096}" type="slidenum">
              <a:rPr lang="en-US" smtClean="0"/>
              <a:t>‹#›</a:t>
            </a:fld>
            <a:endParaRPr lang="en-US"/>
          </a:p>
        </p:txBody>
      </p:sp>
    </p:spTree>
    <p:extLst>
      <p:ext uri="{BB962C8B-B14F-4D97-AF65-F5344CB8AC3E}">
        <p14:creationId xmlns:p14="http://schemas.microsoft.com/office/powerpoint/2010/main" val="309929679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gif"/></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e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76851" y="176825"/>
            <a:ext cx="7684979" cy="6221028"/>
          </a:xfrm>
        </p:spPr>
        <p:txBody>
          <a:bodyPr>
            <a:noAutofit/>
          </a:bodyPr>
          <a:lstStyle/>
          <a:p>
            <a:pPr algn="l"/>
            <a:r>
              <a:rPr lang="en-US" sz="7000" dirty="0" smtClean="0">
                <a:solidFill>
                  <a:schemeClr val="bg1"/>
                </a:solidFill>
                <a:latin typeface="Arial Narrow"/>
                <a:cs typeface="Arial Narrow"/>
              </a:rPr>
              <a:t>THE GLOBAL MARKET</a:t>
            </a:r>
            <a:br>
              <a:rPr lang="en-US" sz="7000" dirty="0" smtClean="0">
                <a:solidFill>
                  <a:schemeClr val="bg1"/>
                </a:solidFill>
                <a:latin typeface="Arial Narrow"/>
                <a:cs typeface="Arial Narrow"/>
              </a:rPr>
            </a:br>
            <a:r>
              <a:rPr lang="en-US" sz="7000" dirty="0" smtClean="0">
                <a:solidFill>
                  <a:schemeClr val="bg1"/>
                </a:solidFill>
                <a:latin typeface="Arial Narrow"/>
                <a:cs typeface="Arial Narrow"/>
              </a:rPr>
              <a:t/>
            </a:r>
            <a:br>
              <a:rPr lang="en-US" sz="7000" dirty="0" smtClean="0">
                <a:solidFill>
                  <a:schemeClr val="bg1"/>
                </a:solidFill>
                <a:latin typeface="Arial Narrow"/>
                <a:cs typeface="Arial Narrow"/>
              </a:rPr>
            </a:br>
            <a:r>
              <a:rPr lang="en-US" sz="7000" dirty="0">
                <a:solidFill>
                  <a:schemeClr val="bg1"/>
                </a:solidFill>
                <a:latin typeface="Arial Narrow"/>
                <a:cs typeface="Arial Narrow"/>
              </a:rPr>
              <a:t/>
            </a:r>
            <a:br>
              <a:rPr lang="en-US" sz="7000" dirty="0">
                <a:solidFill>
                  <a:schemeClr val="bg1"/>
                </a:solidFill>
                <a:latin typeface="Arial Narrow"/>
                <a:cs typeface="Arial Narrow"/>
              </a:rPr>
            </a:br>
            <a:r>
              <a:rPr lang="en-US" sz="7000" dirty="0" smtClean="0">
                <a:solidFill>
                  <a:schemeClr val="bg1"/>
                </a:solidFill>
                <a:latin typeface="Arial Narrow"/>
                <a:cs typeface="Arial Narrow"/>
              </a:rPr>
              <a:t> WANTS YOU TO BE </a:t>
            </a:r>
            <a:r>
              <a:rPr lang="en-US" sz="7000" dirty="0" smtClean="0">
                <a:solidFill>
                  <a:schemeClr val="bg1"/>
                </a:solidFill>
                <a:latin typeface="Arial Black"/>
                <a:cs typeface="Arial Black"/>
              </a:rPr>
              <a:t>AGILE</a:t>
            </a:r>
            <a:endParaRPr lang="en-US" sz="7000" dirty="0">
              <a:solidFill>
                <a:schemeClr val="bg1"/>
              </a:solidFill>
              <a:latin typeface="Arial Black"/>
              <a:cs typeface="Arial Black"/>
            </a:endParaRPr>
          </a:p>
        </p:txBody>
      </p:sp>
      <p:sp>
        <p:nvSpPr>
          <p:cNvPr id="5" name="TextBox 4"/>
          <p:cNvSpPr txBox="1"/>
          <p:nvPr/>
        </p:nvSpPr>
        <p:spPr>
          <a:xfrm>
            <a:off x="7661892" y="5880417"/>
            <a:ext cx="1163449" cy="923330"/>
          </a:xfrm>
          <a:prstGeom prst="rect">
            <a:avLst/>
          </a:prstGeom>
          <a:noFill/>
        </p:spPr>
        <p:txBody>
          <a:bodyPr wrap="none" rtlCol="0">
            <a:spAutoFit/>
          </a:bodyPr>
          <a:lstStyle/>
          <a:p>
            <a:pPr algn="r"/>
            <a:r>
              <a:rPr lang="en-US" i="1" dirty="0" smtClean="0">
                <a:solidFill>
                  <a:schemeClr val="bg1"/>
                </a:solidFill>
              </a:rPr>
              <a:t>Author</a:t>
            </a:r>
            <a:r>
              <a:rPr lang="en-US" dirty="0" smtClean="0">
                <a:solidFill>
                  <a:schemeClr val="bg1"/>
                </a:solidFill>
              </a:rPr>
              <a:t>:</a:t>
            </a:r>
          </a:p>
          <a:p>
            <a:pPr algn="r"/>
            <a:r>
              <a:rPr lang="en-US" b="1" dirty="0" smtClean="0">
                <a:solidFill>
                  <a:schemeClr val="bg1"/>
                </a:solidFill>
              </a:rPr>
              <a:t>Alexandre</a:t>
            </a:r>
          </a:p>
          <a:p>
            <a:pPr algn="r"/>
            <a:r>
              <a:rPr lang="en-US" b="1" dirty="0" err="1" smtClean="0">
                <a:solidFill>
                  <a:schemeClr val="bg1"/>
                </a:solidFill>
              </a:rPr>
              <a:t>Simundi</a:t>
            </a:r>
            <a:endParaRPr lang="en-US" b="1" dirty="0">
              <a:solidFill>
                <a:schemeClr val="bg1"/>
              </a:solidFill>
            </a:endParaRPr>
          </a:p>
        </p:txBody>
      </p:sp>
    </p:spTree>
    <p:extLst>
      <p:ext uri="{BB962C8B-B14F-4D97-AF65-F5344CB8AC3E}">
        <p14:creationId xmlns:p14="http://schemas.microsoft.com/office/powerpoint/2010/main" val="36776162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lind-People-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78" r="4075"/>
          <a:stretch/>
        </p:blipFill>
        <p:spPr>
          <a:xfrm>
            <a:off x="-32158" y="-96450"/>
            <a:ext cx="9324874" cy="7171655"/>
          </a:xfrm>
        </p:spPr>
      </p:pic>
      <p:sp>
        <p:nvSpPr>
          <p:cNvPr id="2" name="Title 1"/>
          <p:cNvSpPr>
            <a:spLocks noGrp="1"/>
          </p:cNvSpPr>
          <p:nvPr>
            <p:ph type="title"/>
          </p:nvPr>
        </p:nvSpPr>
        <p:spPr>
          <a:xfrm>
            <a:off x="-32158" y="5715000"/>
            <a:ext cx="9324874" cy="1143000"/>
          </a:xfrm>
          <a:solidFill>
            <a:srgbClr val="000000"/>
          </a:solidFill>
        </p:spPr>
        <p:txBody>
          <a:bodyPr/>
          <a:lstStyle/>
          <a:p>
            <a:r>
              <a:rPr lang="en-US" dirty="0" smtClean="0">
                <a:solidFill>
                  <a:srgbClr val="FFFFFF"/>
                </a:solidFill>
              </a:rPr>
              <a:t>Can they see it?</a:t>
            </a:r>
            <a:endParaRPr lang="en-US" dirty="0">
              <a:solidFill>
                <a:srgbClr val="FFFFFF"/>
              </a:solidFill>
            </a:endParaRPr>
          </a:p>
        </p:txBody>
      </p:sp>
    </p:spTree>
    <p:extLst>
      <p:ext uri="{BB962C8B-B14F-4D97-AF65-F5344CB8AC3E}">
        <p14:creationId xmlns:p14="http://schemas.microsoft.com/office/powerpoint/2010/main" val="3596554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8" cy="1012725"/>
          </a:xfrm>
          <a:solidFill>
            <a:srgbClr val="000000"/>
          </a:solidFill>
        </p:spPr>
        <p:txBody>
          <a:bodyPr>
            <a:normAutofit/>
          </a:bodyPr>
          <a:lstStyle/>
          <a:p>
            <a:r>
              <a:rPr lang="en-US" dirty="0" smtClean="0">
                <a:solidFill>
                  <a:srgbClr val="FFFFFF"/>
                </a:solidFill>
              </a:rPr>
              <a:t>Can they test it?</a:t>
            </a:r>
            <a:endParaRPr lang="en-US" dirty="0">
              <a:solidFill>
                <a:srgbClr val="FFFFFF"/>
              </a:solidFill>
            </a:endParaRPr>
          </a:p>
        </p:txBody>
      </p:sp>
      <p:pic>
        <p:nvPicPr>
          <p:cNvPr id="6" name="Content Placeholder 5" descr="starting_car.jpg"/>
          <p:cNvPicPr>
            <a:picLocks noGrp="1" noChangeAspect="1"/>
          </p:cNvPicPr>
          <p:nvPr>
            <p:ph idx="1"/>
          </p:nvPr>
        </p:nvPicPr>
        <p:blipFill>
          <a:blip r:embed="rId3">
            <a:extLst>
              <a:ext uri="{28A0092B-C50C-407E-A947-70E740481C1C}">
                <a14:useLocalDpi xmlns:a14="http://schemas.microsoft.com/office/drawing/2010/main" val="0"/>
              </a:ext>
            </a:extLst>
          </a:blip>
          <a:srcRect t="8821" b="8821"/>
          <a:stretch>
            <a:fillRect/>
          </a:stretch>
        </p:blipFill>
        <p:spPr>
          <a:xfrm>
            <a:off x="1" y="1012726"/>
            <a:ext cx="9143999" cy="5845274"/>
          </a:xfrm>
        </p:spPr>
      </p:pic>
    </p:spTree>
    <p:extLst>
      <p:ext uri="{BB962C8B-B14F-4D97-AF65-F5344CB8AC3E}">
        <p14:creationId xmlns:p14="http://schemas.microsoft.com/office/powerpoint/2010/main" val="144338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devasted_fore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000" y="0"/>
            <a:ext cx="9144000" cy="6858000"/>
          </a:xfrm>
          <a:prstGeom prst="rect">
            <a:avLst/>
          </a:prstGeom>
        </p:spPr>
      </p:pic>
      <p:pic>
        <p:nvPicPr>
          <p:cNvPr id="50" name="Picture 49" descr="fores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1252" y="-30013"/>
            <a:ext cx="7911095" cy="6888013"/>
          </a:xfrm>
          <a:prstGeom prst="rect">
            <a:avLst/>
          </a:prstGeom>
        </p:spPr>
      </p:pic>
      <p:sp>
        <p:nvSpPr>
          <p:cNvPr id="49" name="Title 48"/>
          <p:cNvSpPr>
            <a:spLocks noGrp="1"/>
          </p:cNvSpPr>
          <p:nvPr>
            <p:ph type="title"/>
          </p:nvPr>
        </p:nvSpPr>
        <p:spPr>
          <a:xfrm>
            <a:off x="0" y="-30013"/>
            <a:ext cx="9630340" cy="1143000"/>
          </a:xfrm>
          <a:solidFill>
            <a:srgbClr val="000000"/>
          </a:solidFill>
        </p:spPr>
        <p:txBody>
          <a:bodyPr>
            <a:normAutofit/>
          </a:bodyPr>
          <a:lstStyle/>
          <a:p>
            <a:r>
              <a:rPr lang="en-US" sz="6000" b="1" dirty="0" smtClean="0">
                <a:solidFill>
                  <a:srgbClr val="FFFFFF"/>
                </a:solidFill>
                <a:latin typeface="MS Reference Sans Serif"/>
                <a:cs typeface="MS Reference Sans Serif"/>
              </a:rPr>
              <a:t>TRANSFORMATION</a:t>
            </a:r>
            <a:endParaRPr lang="en-US" sz="6000" b="1" dirty="0">
              <a:solidFill>
                <a:srgbClr val="FFFFFF"/>
              </a:solidFill>
              <a:latin typeface="MS Reference Sans Serif"/>
              <a:cs typeface="MS Reference Sans Serif"/>
            </a:endParaRPr>
          </a:p>
        </p:txBody>
      </p:sp>
      <p:sp>
        <p:nvSpPr>
          <p:cNvPr id="5" name="Rectangle 4"/>
          <p:cNvSpPr/>
          <p:nvPr/>
        </p:nvSpPr>
        <p:spPr>
          <a:xfrm>
            <a:off x="3291191" y="1112987"/>
            <a:ext cx="2561619" cy="6247864"/>
          </a:xfrm>
          <a:prstGeom prst="rect">
            <a:avLst/>
          </a:prstGeom>
          <a:noFill/>
        </p:spPr>
        <p:txBody>
          <a:bodyPr wrap="none" lIns="91440" tIns="45720" rIns="91440" bIns="45720">
            <a:spAutoFit/>
          </a:bodyPr>
          <a:lstStyle/>
          <a:p>
            <a:pPr algn="ctr"/>
            <a:r>
              <a:rPr lang="x-none" sz="40000" b="1" cap="none" spc="0" dirty="0" smtClean="0">
                <a:ln w="19050" cmpd="sng">
                  <a:solidFill>
                    <a:schemeClr val="tx1"/>
                  </a:solidFill>
                  <a:prstDash val="solid"/>
                </a:ln>
                <a:solidFill>
                  <a:schemeClr val="bg2">
                    <a:tint val="85000"/>
                    <a:satMod val="155000"/>
                  </a:schemeClr>
                </a:solidFill>
                <a:effectLst>
                  <a:glow rad="114300">
                    <a:schemeClr val="tx2">
                      <a:alpha val="54000"/>
                    </a:schemeClr>
                  </a:glow>
                </a:effectLst>
              </a:rPr>
              <a:t>?</a:t>
            </a:r>
            <a:endParaRPr lang="x-none" sz="40000" b="1" cap="none" spc="0" dirty="0">
              <a:ln w="19050" cmpd="sng">
                <a:solidFill>
                  <a:schemeClr val="tx1"/>
                </a:solidFill>
                <a:prstDash val="solid"/>
              </a:ln>
              <a:solidFill>
                <a:schemeClr val="bg2">
                  <a:tint val="85000"/>
                  <a:satMod val="155000"/>
                </a:schemeClr>
              </a:solidFill>
              <a:effectLst>
                <a:glow rad="114300">
                  <a:schemeClr val="tx2">
                    <a:alpha val="54000"/>
                  </a:schemeClr>
                </a:glow>
              </a:effectLst>
            </a:endParaRPr>
          </a:p>
        </p:txBody>
      </p:sp>
    </p:spTree>
    <p:extLst>
      <p:ext uri="{BB962C8B-B14F-4D97-AF65-F5344CB8AC3E}">
        <p14:creationId xmlns:p14="http://schemas.microsoft.com/office/powerpoint/2010/main" val="39918031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everybody_lies.jpg"/>
          <p:cNvPicPr>
            <a:picLocks noGrp="1" noChangeAspect="1"/>
          </p:cNvPicPr>
          <p:nvPr>
            <p:ph idx="1"/>
          </p:nvPr>
        </p:nvPicPr>
        <p:blipFill>
          <a:blip r:embed="rId3">
            <a:extLst>
              <a:ext uri="{28A0092B-C50C-407E-A947-70E740481C1C}">
                <a14:useLocalDpi xmlns:a14="http://schemas.microsoft.com/office/drawing/2010/main" val="0"/>
              </a:ext>
            </a:extLst>
          </a:blip>
          <a:srcRect t="347" b="347"/>
          <a:stretch>
            <a:fillRect/>
          </a:stretch>
        </p:blipFill>
        <p:spPr>
          <a:xfrm>
            <a:off x="0" y="0"/>
            <a:ext cx="9144000" cy="5675313"/>
          </a:xfrm>
        </p:spPr>
      </p:pic>
      <p:sp>
        <p:nvSpPr>
          <p:cNvPr id="6" name="TextBox 5"/>
          <p:cNvSpPr txBox="1"/>
          <p:nvPr/>
        </p:nvSpPr>
        <p:spPr>
          <a:xfrm>
            <a:off x="0" y="5726381"/>
            <a:ext cx="9144000" cy="938719"/>
          </a:xfrm>
          <a:prstGeom prst="rect">
            <a:avLst/>
          </a:prstGeom>
          <a:noFill/>
        </p:spPr>
        <p:txBody>
          <a:bodyPr wrap="square" rtlCol="0">
            <a:spAutoFit/>
          </a:bodyPr>
          <a:lstStyle/>
          <a:p>
            <a:pPr algn="ctr"/>
            <a:r>
              <a:rPr lang="en-US" sz="5500" b="1" dirty="0" smtClean="0">
                <a:solidFill>
                  <a:srgbClr val="FFFFFF"/>
                </a:solidFill>
              </a:rPr>
              <a:t>UNTIL </a:t>
            </a:r>
            <a:r>
              <a:rPr lang="en-US" sz="5500" b="1" dirty="0" smtClean="0">
                <a:solidFill>
                  <a:schemeClr val="accent2"/>
                </a:solidFill>
              </a:rPr>
              <a:t>PRODUCTIO</a:t>
            </a:r>
            <a:r>
              <a:rPr lang="en-US" sz="5500" b="1" dirty="0" smtClean="0">
                <a:solidFill>
                  <a:srgbClr val="C0504D"/>
                </a:solidFill>
              </a:rPr>
              <a:t>N</a:t>
            </a:r>
            <a:r>
              <a:rPr lang="en-US" sz="5500" b="1" dirty="0" smtClean="0">
                <a:solidFill>
                  <a:srgbClr val="FFFFFF"/>
                </a:solidFill>
              </a:rPr>
              <a:t> TIME</a:t>
            </a:r>
            <a:endParaRPr lang="en-US" sz="5500" b="1" dirty="0">
              <a:solidFill>
                <a:srgbClr val="FFFFFF"/>
              </a:solidFill>
            </a:endParaRPr>
          </a:p>
        </p:txBody>
      </p:sp>
    </p:spTree>
    <p:extLst>
      <p:ext uri="{BB962C8B-B14F-4D97-AF65-F5344CB8AC3E}">
        <p14:creationId xmlns:p14="http://schemas.microsoft.com/office/powerpoint/2010/main" val="3826622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2959"/>
            <a:ext cx="8229600" cy="4525963"/>
          </a:xfrm>
        </p:spPr>
        <p:txBody>
          <a:bodyPr/>
          <a:lstStyle/>
          <a:p>
            <a:pPr marL="0" indent="0" algn="just">
              <a:buNone/>
            </a:pPr>
            <a:r>
              <a:rPr lang="en-US" dirty="0" smtClean="0">
                <a:solidFill>
                  <a:srgbClr val="FFFFFF"/>
                </a:solidFill>
              </a:rPr>
              <a:t>“Predictability is a very desirable property. However if you believe you can be predictable when you can't, it leads to situations where people build a plan early on, then don't properly handle the situation where the plan falls apart.”</a:t>
            </a:r>
          </a:p>
          <a:p>
            <a:pPr marL="0" indent="0">
              <a:buNone/>
            </a:pPr>
            <a:endParaRPr lang="en-US" dirty="0">
              <a:solidFill>
                <a:srgbClr val="FFFFFF"/>
              </a:solidFill>
            </a:endParaRPr>
          </a:p>
          <a:p>
            <a:pPr marL="0" indent="0" algn="r">
              <a:buNone/>
            </a:pPr>
            <a:r>
              <a:rPr lang="en-US" i="1" dirty="0" smtClean="0">
                <a:solidFill>
                  <a:srgbClr val="FFFFFF"/>
                </a:solidFill>
              </a:rPr>
              <a:t>Martin Fowler </a:t>
            </a:r>
            <a:endParaRPr lang="en-US" i="1" dirty="0">
              <a:solidFill>
                <a:srgbClr val="FFFFFF"/>
              </a:solidFill>
            </a:endParaRPr>
          </a:p>
        </p:txBody>
      </p:sp>
    </p:spTree>
    <p:extLst>
      <p:ext uri="{BB962C8B-B14F-4D97-AF65-F5344CB8AC3E}">
        <p14:creationId xmlns:p14="http://schemas.microsoft.com/office/powerpoint/2010/main" val="2604782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48426"/>
          </a:xfrm>
          <a:solidFill>
            <a:srgbClr val="000000"/>
          </a:solidFill>
        </p:spPr>
        <p:txBody>
          <a:bodyPr/>
          <a:lstStyle/>
          <a:p>
            <a:r>
              <a:rPr lang="en-US" dirty="0" smtClean="0">
                <a:solidFill>
                  <a:srgbClr val="FFFFFF"/>
                </a:solidFill>
              </a:rPr>
              <a:t>Predictive </a:t>
            </a:r>
            <a:r>
              <a:rPr lang="en-US" dirty="0" err="1" smtClean="0">
                <a:solidFill>
                  <a:srgbClr val="FFFFFF"/>
                </a:solidFill>
              </a:rPr>
              <a:t>vs</a:t>
            </a:r>
            <a:r>
              <a:rPr lang="en-US" dirty="0" smtClean="0">
                <a:solidFill>
                  <a:srgbClr val="FFFFFF"/>
                </a:solidFill>
              </a:rPr>
              <a:t> </a:t>
            </a:r>
            <a:r>
              <a:rPr lang="en-US" dirty="0" err="1" smtClean="0">
                <a:solidFill>
                  <a:srgbClr val="FFFFFF"/>
                </a:solidFill>
              </a:rPr>
              <a:t>Adaptative</a:t>
            </a:r>
            <a:endParaRPr lang="en-US" dirty="0">
              <a:solidFill>
                <a:srgbClr val="FFFFFF"/>
              </a:solidFill>
            </a:endParaRPr>
          </a:p>
        </p:txBody>
      </p:sp>
      <p:pic>
        <p:nvPicPr>
          <p:cNvPr id="4" name="Content Placeholder 3" descr="ring_corner_image.jpg"/>
          <p:cNvPicPr>
            <a:picLocks noGrp="1" noChangeAspect="1"/>
          </p:cNvPicPr>
          <p:nvPr>
            <p:ph idx="1"/>
          </p:nvPr>
        </p:nvPicPr>
        <p:blipFill>
          <a:blip r:embed="rId3">
            <a:extLst>
              <a:ext uri="{28A0092B-C50C-407E-A947-70E740481C1C}">
                <a14:useLocalDpi xmlns:a14="http://schemas.microsoft.com/office/drawing/2010/main" val="0"/>
              </a:ext>
            </a:extLst>
          </a:blip>
          <a:srcRect t="13272" b="13272"/>
          <a:stretch>
            <a:fillRect/>
          </a:stretch>
        </p:blipFill>
        <p:spPr>
          <a:xfrm>
            <a:off x="0" y="948426"/>
            <a:ext cx="9144000" cy="5909573"/>
          </a:xfrm>
        </p:spPr>
      </p:pic>
    </p:spTree>
    <p:extLst>
      <p:ext uri="{BB962C8B-B14F-4D97-AF65-F5344CB8AC3E}">
        <p14:creationId xmlns:p14="http://schemas.microsoft.com/office/powerpoint/2010/main" val="36850243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786441" cy="1143000"/>
          </a:xfrm>
        </p:spPr>
        <p:txBody>
          <a:bodyPr/>
          <a:lstStyle/>
          <a:p>
            <a:r>
              <a:rPr lang="en-US" b="1" dirty="0" smtClean="0">
                <a:solidFill>
                  <a:srgbClr val="FFFFFF"/>
                </a:solidFill>
              </a:rPr>
              <a:t>Software’s Cancer</a:t>
            </a:r>
            <a:endParaRPr lang="en-US" b="1" dirty="0">
              <a:solidFill>
                <a:srgbClr val="FFFFFF"/>
              </a:solidFill>
            </a:endParaRPr>
          </a:p>
        </p:txBody>
      </p:sp>
      <p:sp>
        <p:nvSpPr>
          <p:cNvPr id="3" name="Content Placeholder 2"/>
          <p:cNvSpPr>
            <a:spLocks noGrp="1"/>
          </p:cNvSpPr>
          <p:nvPr>
            <p:ph idx="1"/>
          </p:nvPr>
        </p:nvSpPr>
        <p:spPr>
          <a:xfrm>
            <a:off x="165757" y="1576342"/>
            <a:ext cx="8639961" cy="3087619"/>
          </a:xfrm>
          <a:solidFill>
            <a:srgbClr val="D9D9D9">
              <a:alpha val="62000"/>
            </a:srgbClr>
          </a:solidFill>
        </p:spPr>
        <p:txBody>
          <a:bodyPr>
            <a:normAutofit/>
          </a:bodyPr>
          <a:lstStyle/>
          <a:p>
            <a:r>
              <a:rPr lang="en-US" dirty="0" smtClean="0"/>
              <a:t>Closed scope</a:t>
            </a:r>
          </a:p>
          <a:p>
            <a:r>
              <a:rPr lang="en-US" dirty="0" smtClean="0"/>
              <a:t>Big design up to front</a:t>
            </a:r>
          </a:p>
          <a:p>
            <a:r>
              <a:rPr lang="en-US" dirty="0" smtClean="0"/>
              <a:t>Focus on signed-off documentation</a:t>
            </a:r>
          </a:p>
          <a:p>
            <a:r>
              <a:rPr lang="en-US" dirty="0" smtClean="0"/>
              <a:t>Control what we shouldn’t</a:t>
            </a:r>
          </a:p>
          <a:p>
            <a:r>
              <a:rPr lang="en-US" dirty="0" smtClean="0"/>
              <a:t>Waste of resources (financial and personal)</a:t>
            </a:r>
            <a:endParaRPr lang="en-US" dirty="0"/>
          </a:p>
        </p:txBody>
      </p:sp>
    </p:spTree>
    <p:extLst>
      <p:ext uri="{BB962C8B-B14F-4D97-AF65-F5344CB8AC3E}">
        <p14:creationId xmlns:p14="http://schemas.microsoft.com/office/powerpoint/2010/main" val="30970066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30676"/>
            <a:ext cx="9144000" cy="2482852"/>
          </a:xfrm>
        </p:spPr>
        <p:txBody>
          <a:bodyPr>
            <a:normAutofit/>
          </a:bodyPr>
          <a:lstStyle/>
          <a:p>
            <a:pPr marL="0" indent="0" algn="ctr">
              <a:buNone/>
            </a:pPr>
            <a:r>
              <a:rPr lang="en-US" sz="4600" dirty="0" smtClean="0">
                <a:solidFill>
                  <a:srgbClr val="C0504D"/>
                </a:solidFill>
              </a:rPr>
              <a:t>Be </a:t>
            </a:r>
            <a:r>
              <a:rPr lang="fr-FR" sz="4600" dirty="0" smtClean="0">
                <a:solidFill>
                  <a:srgbClr val="C0504D"/>
                </a:solidFill>
              </a:rPr>
              <a:t>intrinsic in the </a:t>
            </a:r>
            <a:r>
              <a:rPr lang="en-US" sz="4600" dirty="0" smtClean="0">
                <a:solidFill>
                  <a:srgbClr val="C0504D"/>
                </a:solidFill>
              </a:rPr>
              <a:t>customer’s DNA means work </a:t>
            </a:r>
            <a:r>
              <a:rPr lang="en-US" sz="4600" dirty="0" smtClean="0">
                <a:solidFill>
                  <a:schemeClr val="bg1"/>
                </a:solidFill>
              </a:rPr>
              <a:t>end-to-end</a:t>
            </a:r>
            <a:r>
              <a:rPr lang="en-US" sz="4600" dirty="0" smtClean="0">
                <a:solidFill>
                  <a:srgbClr val="C0504D"/>
                </a:solidFill>
              </a:rPr>
              <a:t> on their business and </a:t>
            </a:r>
            <a:r>
              <a:rPr lang="en-US" sz="4600" dirty="0" smtClean="0">
                <a:solidFill>
                  <a:srgbClr val="FFFFFF"/>
                </a:solidFill>
              </a:rPr>
              <a:t>drive</a:t>
            </a:r>
            <a:r>
              <a:rPr lang="en-US" sz="4600" dirty="0" smtClean="0">
                <a:solidFill>
                  <a:srgbClr val="C0504D"/>
                </a:solidFill>
              </a:rPr>
              <a:t> the change.</a:t>
            </a:r>
            <a:endParaRPr lang="en-US" sz="4600" dirty="0">
              <a:solidFill>
                <a:srgbClr val="C0504D"/>
              </a:solidFill>
            </a:endParaRPr>
          </a:p>
        </p:txBody>
      </p:sp>
    </p:spTree>
    <p:extLst>
      <p:ext uri="{BB962C8B-B14F-4D97-AF65-F5344CB8AC3E}">
        <p14:creationId xmlns:p14="http://schemas.microsoft.com/office/powerpoint/2010/main" val="3535050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lcome_to_fail.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 r="-38"/>
          <a:stretch/>
        </p:blipFill>
        <p:spPr>
          <a:xfrm>
            <a:off x="-1" y="604600"/>
            <a:ext cx="9144001" cy="6305316"/>
          </a:xfrm>
        </p:spPr>
      </p:pic>
      <p:sp>
        <p:nvSpPr>
          <p:cNvPr id="2" name="Title 1"/>
          <p:cNvSpPr>
            <a:spLocks noGrp="1"/>
          </p:cNvSpPr>
          <p:nvPr>
            <p:ph type="title"/>
          </p:nvPr>
        </p:nvSpPr>
        <p:spPr>
          <a:xfrm>
            <a:off x="0" y="-24050"/>
            <a:ext cx="9144000" cy="1257300"/>
          </a:xfrm>
          <a:solidFill>
            <a:schemeClr val="tx1"/>
          </a:solidFill>
        </p:spPr>
        <p:txBody>
          <a:bodyPr/>
          <a:lstStyle/>
          <a:p>
            <a:r>
              <a:rPr lang="en-US" dirty="0" smtClean="0">
                <a:solidFill>
                  <a:schemeClr val="bg1"/>
                </a:solidFill>
              </a:rPr>
              <a:t>WATERFALL</a:t>
            </a:r>
            <a:endParaRPr lang="en-US" dirty="0">
              <a:solidFill>
                <a:schemeClr val="bg1"/>
              </a:solidFill>
            </a:endParaRPr>
          </a:p>
        </p:txBody>
      </p:sp>
    </p:spTree>
    <p:extLst>
      <p:ext uri="{BB962C8B-B14F-4D97-AF65-F5344CB8AC3E}">
        <p14:creationId xmlns:p14="http://schemas.microsoft.com/office/powerpoint/2010/main" val="143344367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devasted_fore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000" y="0"/>
            <a:ext cx="9144000" cy="6858000"/>
          </a:xfrm>
          <a:prstGeom prst="rect">
            <a:avLst/>
          </a:prstGeom>
        </p:spPr>
      </p:pic>
      <p:pic>
        <p:nvPicPr>
          <p:cNvPr id="50" name="Picture 49" descr="fores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1252" y="-30013"/>
            <a:ext cx="7911095" cy="6888013"/>
          </a:xfrm>
          <a:prstGeom prst="rect">
            <a:avLst/>
          </a:prstGeom>
        </p:spPr>
      </p:pic>
      <p:sp>
        <p:nvSpPr>
          <p:cNvPr id="49" name="Title 48"/>
          <p:cNvSpPr>
            <a:spLocks noGrp="1"/>
          </p:cNvSpPr>
          <p:nvPr>
            <p:ph type="title"/>
          </p:nvPr>
        </p:nvSpPr>
        <p:spPr>
          <a:xfrm>
            <a:off x="-83918" y="5715000"/>
            <a:ext cx="9630340" cy="1143000"/>
          </a:xfrm>
          <a:solidFill>
            <a:srgbClr val="000000"/>
          </a:solidFill>
        </p:spPr>
        <p:txBody>
          <a:bodyPr>
            <a:normAutofit/>
          </a:bodyPr>
          <a:lstStyle/>
          <a:p>
            <a:r>
              <a:rPr lang="en-US" sz="6000" b="1" dirty="0" smtClean="0">
                <a:solidFill>
                  <a:srgbClr val="FFFFFF"/>
                </a:solidFill>
                <a:latin typeface="MS Reference Sans Serif"/>
                <a:cs typeface="MS Reference Sans Serif"/>
              </a:rPr>
              <a:t>TRANSFORMATION</a:t>
            </a:r>
            <a:endParaRPr lang="en-US" sz="6000" b="1" dirty="0">
              <a:solidFill>
                <a:srgbClr val="FFFFFF"/>
              </a:solidFill>
              <a:latin typeface="MS Reference Sans Serif"/>
              <a:cs typeface="MS Reference Sans Serif"/>
            </a:endParaRPr>
          </a:p>
        </p:txBody>
      </p:sp>
      <p:sp>
        <p:nvSpPr>
          <p:cNvPr id="6" name="Title 48"/>
          <p:cNvSpPr txBox="1">
            <a:spLocks/>
          </p:cNvSpPr>
          <p:nvPr/>
        </p:nvSpPr>
        <p:spPr>
          <a:xfrm>
            <a:off x="-481136" y="0"/>
            <a:ext cx="9630340" cy="1143000"/>
          </a:xfrm>
          <a:prstGeom prst="rect">
            <a:avLst/>
          </a:prstGeom>
          <a:solidFill>
            <a:srgbClr val="0000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smtClean="0">
                <a:solidFill>
                  <a:srgbClr val="FFFFFF"/>
                </a:solidFill>
                <a:latin typeface="MS Reference Sans Serif"/>
                <a:cs typeface="MS Reference Sans Serif"/>
              </a:rPr>
              <a:t>DRIVE</a:t>
            </a:r>
            <a:endParaRPr lang="en-US" sz="6000" b="1" dirty="0">
              <a:solidFill>
                <a:srgbClr val="FFFFFF"/>
              </a:solidFill>
              <a:latin typeface="MS Reference Sans Serif"/>
              <a:cs typeface="MS Reference Sans Serif"/>
            </a:endParaRPr>
          </a:p>
        </p:txBody>
      </p:sp>
    </p:spTree>
    <p:extLst>
      <p:ext uri="{BB962C8B-B14F-4D97-AF65-F5344CB8AC3E}">
        <p14:creationId xmlns:p14="http://schemas.microsoft.com/office/powerpoint/2010/main" val="69339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3888"/>
            <a:ext cx="9144000" cy="995288"/>
          </a:xfrm>
        </p:spPr>
        <p:txBody>
          <a:bodyPr>
            <a:normAutofit/>
          </a:bodyPr>
          <a:lstStyle/>
          <a:p>
            <a:r>
              <a:rPr lang="en-US" sz="3000" dirty="0" smtClean="0">
                <a:solidFill>
                  <a:srgbClr val="FFFFFF"/>
                </a:solidFill>
                <a:latin typeface="Engravers MT"/>
                <a:cs typeface="Engravers MT"/>
              </a:rPr>
              <a:t>1 million’s question:</a:t>
            </a:r>
            <a:endParaRPr lang="en-US" sz="3000" dirty="0">
              <a:solidFill>
                <a:srgbClr val="FFFFFF"/>
              </a:solidFill>
              <a:latin typeface="Engravers MT"/>
              <a:cs typeface="Engravers MT"/>
            </a:endParaRPr>
          </a:p>
        </p:txBody>
      </p:sp>
      <p:sp>
        <p:nvSpPr>
          <p:cNvPr id="5" name="Title 1"/>
          <p:cNvSpPr txBox="1">
            <a:spLocks/>
          </p:cNvSpPr>
          <p:nvPr/>
        </p:nvSpPr>
        <p:spPr>
          <a:xfrm>
            <a:off x="209006" y="5259107"/>
            <a:ext cx="8713930" cy="136379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b="1" dirty="0" smtClean="0">
                <a:solidFill>
                  <a:srgbClr val="FFFFFF"/>
                </a:solidFill>
                <a:latin typeface="Arial"/>
                <a:cs typeface="Arial"/>
              </a:rPr>
              <a:t>Why would someone spend money in software?</a:t>
            </a:r>
            <a:endParaRPr lang="en-US" sz="4800" b="1" dirty="0">
              <a:solidFill>
                <a:srgbClr val="FFFFFF"/>
              </a:solidFill>
              <a:latin typeface="Arial"/>
              <a:cs typeface="Arial"/>
            </a:endParaRPr>
          </a:p>
        </p:txBody>
      </p:sp>
      <p:pic>
        <p:nvPicPr>
          <p:cNvPr id="7" name="Content Placeholder 6" descr="gold.jpg"/>
          <p:cNvPicPr>
            <a:picLocks noGrp="1" noChangeAspect="1"/>
          </p:cNvPicPr>
          <p:nvPr>
            <p:ph idx="1"/>
          </p:nvPr>
        </p:nvPicPr>
        <p:blipFill>
          <a:blip r:embed="rId3">
            <a:extLst>
              <a:ext uri="{28A0092B-C50C-407E-A947-70E740481C1C}">
                <a14:useLocalDpi xmlns:a14="http://schemas.microsoft.com/office/drawing/2010/main" val="0"/>
              </a:ext>
            </a:extLst>
          </a:blip>
          <a:srcRect t="8096" b="8096"/>
          <a:stretch>
            <a:fillRect/>
          </a:stretch>
        </p:blipFill>
        <p:spPr>
          <a:xfrm>
            <a:off x="0" y="1085800"/>
            <a:ext cx="9144000" cy="3784927"/>
          </a:xfrm>
        </p:spPr>
      </p:pic>
    </p:spTree>
    <p:extLst>
      <p:ext uri="{BB962C8B-B14F-4D97-AF65-F5344CB8AC3E}">
        <p14:creationId xmlns:p14="http://schemas.microsoft.com/office/powerpoint/2010/main" val="17109728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e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76851" y="176825"/>
            <a:ext cx="8822006" cy="1691889"/>
          </a:xfrm>
        </p:spPr>
        <p:txBody>
          <a:bodyPr anchor="t">
            <a:noAutofit/>
          </a:bodyPr>
          <a:lstStyle/>
          <a:p>
            <a:r>
              <a:rPr lang="en-US" sz="7000" dirty="0" smtClean="0">
                <a:solidFill>
                  <a:schemeClr val="bg1"/>
                </a:solidFill>
                <a:latin typeface="Arial Black"/>
                <a:cs typeface="Arial Black"/>
              </a:rPr>
              <a:t>AGILE</a:t>
            </a:r>
            <a:br>
              <a:rPr lang="en-US" sz="7000" dirty="0" smtClean="0">
                <a:solidFill>
                  <a:schemeClr val="bg1"/>
                </a:solidFill>
                <a:latin typeface="Arial Black"/>
                <a:cs typeface="Arial Black"/>
              </a:rPr>
            </a:br>
            <a:r>
              <a:rPr lang="en-US" sz="7000" dirty="0">
                <a:solidFill>
                  <a:schemeClr val="bg1"/>
                </a:solidFill>
                <a:latin typeface="Arial Black"/>
                <a:cs typeface="Arial Black"/>
              </a:rPr>
              <a:t/>
            </a:r>
            <a:br>
              <a:rPr lang="en-US" sz="7000" dirty="0">
                <a:solidFill>
                  <a:schemeClr val="bg1"/>
                </a:solidFill>
                <a:latin typeface="Arial Black"/>
                <a:cs typeface="Arial Black"/>
              </a:rPr>
            </a:br>
            <a:r>
              <a:rPr lang="en-US" sz="7000" dirty="0" smtClean="0">
                <a:solidFill>
                  <a:schemeClr val="bg1"/>
                </a:solidFill>
                <a:latin typeface="Arial Black"/>
                <a:cs typeface="Arial Black"/>
              </a:rPr>
              <a:t/>
            </a:r>
            <a:br>
              <a:rPr lang="en-US" sz="7000" dirty="0" smtClean="0">
                <a:solidFill>
                  <a:schemeClr val="bg1"/>
                </a:solidFill>
                <a:latin typeface="Arial Black"/>
                <a:cs typeface="Arial Black"/>
              </a:rPr>
            </a:br>
            <a:r>
              <a:rPr lang="en-US" sz="7000" dirty="0">
                <a:solidFill>
                  <a:schemeClr val="bg1"/>
                </a:solidFill>
                <a:latin typeface="Arial Black"/>
                <a:cs typeface="Arial Black"/>
              </a:rPr>
              <a:t/>
            </a:r>
            <a:br>
              <a:rPr lang="en-US" sz="7000" dirty="0">
                <a:solidFill>
                  <a:schemeClr val="bg1"/>
                </a:solidFill>
                <a:latin typeface="Arial Black"/>
                <a:cs typeface="Arial Black"/>
              </a:rPr>
            </a:br>
            <a:endParaRPr lang="en-US" sz="7000" dirty="0">
              <a:solidFill>
                <a:schemeClr val="bg1"/>
              </a:solidFill>
              <a:latin typeface="Arial Black"/>
              <a:cs typeface="Arial Black"/>
            </a:endParaRPr>
          </a:p>
        </p:txBody>
      </p:sp>
    </p:spTree>
    <p:extLst>
      <p:ext uri="{BB962C8B-B14F-4D97-AF65-F5344CB8AC3E}">
        <p14:creationId xmlns:p14="http://schemas.microsoft.com/office/powerpoint/2010/main" val="20149048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mindset.jpg"/>
          <p:cNvPicPr>
            <a:picLocks noGrp="1" noChangeAspect="1"/>
          </p:cNvPicPr>
          <p:nvPr>
            <p:ph idx="1"/>
          </p:nvPr>
        </p:nvPicPr>
        <p:blipFill rotWithShape="1">
          <a:blip r:embed="rId3">
            <a:extLst>
              <a:ext uri="{28A0092B-C50C-407E-A947-70E740481C1C}">
                <a14:useLocalDpi xmlns:a14="http://schemas.microsoft.com/office/drawing/2010/main" val="0"/>
              </a:ext>
            </a:extLst>
          </a:blip>
          <a:srcRect l="2355" r="-46"/>
          <a:stretch/>
        </p:blipFill>
        <p:spPr>
          <a:xfrm>
            <a:off x="349752" y="0"/>
            <a:ext cx="8467519" cy="6929795"/>
          </a:xfrm>
        </p:spPr>
      </p:pic>
      <p:sp>
        <p:nvSpPr>
          <p:cNvPr id="2" name="Title 1"/>
          <p:cNvSpPr>
            <a:spLocks noGrp="1"/>
          </p:cNvSpPr>
          <p:nvPr>
            <p:ph type="title"/>
          </p:nvPr>
        </p:nvSpPr>
        <p:spPr>
          <a:xfrm>
            <a:off x="0" y="0"/>
            <a:ext cx="9144000" cy="809801"/>
          </a:xfrm>
          <a:solidFill>
            <a:srgbClr val="000000"/>
          </a:solidFill>
        </p:spPr>
        <p:txBody>
          <a:bodyPr/>
          <a:lstStyle/>
          <a:p>
            <a:r>
              <a:rPr lang="en-US" dirty="0" smtClean="0">
                <a:solidFill>
                  <a:srgbClr val="FFFFFF"/>
                </a:solidFill>
              </a:rPr>
              <a:t>MINDSET CHANGE</a:t>
            </a:r>
            <a:endParaRPr lang="en-US" dirty="0">
              <a:solidFill>
                <a:srgbClr val="FFFFFF"/>
              </a:solidFill>
            </a:endParaRPr>
          </a:p>
        </p:txBody>
      </p:sp>
    </p:spTree>
    <p:extLst>
      <p:ext uri="{BB962C8B-B14F-4D97-AF65-F5344CB8AC3E}">
        <p14:creationId xmlns:p14="http://schemas.microsoft.com/office/powerpoint/2010/main" val="4182289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discovering_cave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20132" b="20132"/>
          <a:stretch/>
        </p:blipFill>
        <p:spPr>
          <a:xfrm>
            <a:off x="-112713" y="17463"/>
            <a:ext cx="9256713" cy="6858000"/>
          </a:xfrm>
        </p:spPr>
      </p:pic>
      <p:sp>
        <p:nvSpPr>
          <p:cNvPr id="2" name="Title 1"/>
          <p:cNvSpPr>
            <a:spLocks noGrp="1"/>
          </p:cNvSpPr>
          <p:nvPr>
            <p:ph type="title"/>
          </p:nvPr>
        </p:nvSpPr>
        <p:spPr>
          <a:xfrm>
            <a:off x="-112713" y="17438"/>
            <a:ext cx="9256713" cy="1143000"/>
          </a:xfrm>
          <a:solidFill>
            <a:schemeClr val="bg1">
              <a:lumMod val="85000"/>
              <a:alpha val="29000"/>
            </a:schemeClr>
          </a:solidFill>
        </p:spPr>
        <p:txBody>
          <a:bodyPr/>
          <a:lstStyle/>
          <a:p>
            <a:r>
              <a:rPr lang="en-US" spc="600" dirty="0" smtClean="0">
                <a:solidFill>
                  <a:schemeClr val="bg1"/>
                </a:solidFill>
                <a:latin typeface="Helvetica"/>
                <a:cs typeface="Helvetica"/>
              </a:rPr>
              <a:t>DISCOVERING PROCESS</a:t>
            </a:r>
            <a:endParaRPr lang="en-US" spc="600" dirty="0">
              <a:solidFill>
                <a:schemeClr val="bg1"/>
              </a:solidFill>
              <a:latin typeface="Helvetica"/>
              <a:cs typeface="Helvetica"/>
            </a:endParaRPr>
          </a:p>
        </p:txBody>
      </p:sp>
    </p:spTree>
    <p:extLst>
      <p:ext uri="{BB962C8B-B14F-4D97-AF65-F5344CB8AC3E}">
        <p14:creationId xmlns:p14="http://schemas.microsoft.com/office/powerpoint/2010/main" val="22589944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2"/>
            <a:ext cx="9144000" cy="805031"/>
          </a:xfrm>
          <a:solidFill>
            <a:schemeClr val="tx1"/>
          </a:solidFill>
        </p:spPr>
        <p:txBody>
          <a:bodyPr/>
          <a:lstStyle/>
          <a:p>
            <a:r>
              <a:rPr lang="en-US" spc="600" dirty="0" smtClean="0">
                <a:solidFill>
                  <a:srgbClr val="FFFFFF"/>
                </a:solidFill>
                <a:latin typeface="Helvetica"/>
                <a:cs typeface="Helvetica"/>
              </a:rPr>
              <a:t>VALUE DELIVERY</a:t>
            </a:r>
            <a:endParaRPr lang="en-US" spc="600" dirty="0">
              <a:solidFill>
                <a:srgbClr val="FFFFFF"/>
              </a:solidFill>
              <a:latin typeface="Helvetica"/>
              <a:cs typeface="Helvetica"/>
            </a:endParaRPr>
          </a:p>
        </p:txBody>
      </p:sp>
      <p:pic>
        <p:nvPicPr>
          <p:cNvPr id="4" name="Content Placeholder 3" descr="delivery.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3044" r="6368"/>
          <a:stretch/>
        </p:blipFill>
        <p:spPr>
          <a:xfrm>
            <a:off x="0" y="808993"/>
            <a:ext cx="9320568" cy="6049007"/>
          </a:xfrm>
        </p:spPr>
      </p:pic>
    </p:spTree>
    <p:extLst>
      <p:ext uri="{BB962C8B-B14F-4D97-AF65-F5344CB8AC3E}">
        <p14:creationId xmlns:p14="http://schemas.microsoft.com/office/powerpoint/2010/main" val="1919848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33" y="5264899"/>
            <a:ext cx="9253527" cy="1143000"/>
          </a:xfrm>
        </p:spPr>
        <p:txBody>
          <a:bodyPr>
            <a:noAutofit/>
          </a:bodyPr>
          <a:lstStyle/>
          <a:p>
            <a:r>
              <a:rPr lang="en-US" sz="7000" spc="600" dirty="0" smtClean="0">
                <a:solidFill>
                  <a:srgbClr val="FFFFFF"/>
                </a:solidFill>
              </a:rPr>
              <a:t>BASED ON FEEDBACK</a:t>
            </a:r>
            <a:endParaRPr lang="en-US" sz="7000" spc="600" dirty="0">
              <a:solidFill>
                <a:srgbClr val="FFFFFF"/>
              </a:solidFill>
            </a:endParaRPr>
          </a:p>
        </p:txBody>
      </p:sp>
      <p:pic>
        <p:nvPicPr>
          <p:cNvPr id="4" name="Content Placeholder 3" descr="feedback.JPG"/>
          <p:cNvPicPr>
            <a:picLocks noGrp="1" noChangeAspect="1"/>
          </p:cNvPicPr>
          <p:nvPr>
            <p:ph idx="1"/>
          </p:nvPr>
        </p:nvPicPr>
        <p:blipFill>
          <a:blip r:embed="rId3">
            <a:extLst>
              <a:ext uri="{28A0092B-C50C-407E-A947-70E740481C1C}">
                <a14:useLocalDpi xmlns:a14="http://schemas.microsoft.com/office/drawing/2010/main" val="0"/>
              </a:ext>
            </a:extLst>
          </a:blip>
          <a:srcRect t="8657" b="8657"/>
          <a:stretch>
            <a:fillRect/>
          </a:stretch>
        </p:blipFill>
        <p:spPr>
          <a:xfrm>
            <a:off x="-1" y="0"/>
            <a:ext cx="9144001" cy="5015402"/>
          </a:xfrm>
        </p:spPr>
      </p:pic>
    </p:spTree>
    <p:extLst>
      <p:ext uri="{BB962C8B-B14F-4D97-AF65-F5344CB8AC3E}">
        <p14:creationId xmlns:p14="http://schemas.microsoft.com/office/powerpoint/2010/main" val="3293996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78240" y="2093154"/>
            <a:ext cx="8696487" cy="4010983"/>
            <a:chOff x="323959" y="2093154"/>
            <a:chExt cx="8696487" cy="4010983"/>
          </a:xfrm>
        </p:grpSpPr>
        <p:grpSp>
          <p:nvGrpSpPr>
            <p:cNvPr id="9" name="Group 8"/>
            <p:cNvGrpSpPr/>
            <p:nvPr/>
          </p:nvGrpSpPr>
          <p:grpSpPr>
            <a:xfrm>
              <a:off x="1884979" y="3615997"/>
              <a:ext cx="1228612" cy="965297"/>
              <a:chOff x="2338217" y="2345282"/>
              <a:chExt cx="1811104" cy="1353382"/>
            </a:xfrm>
          </p:grpSpPr>
          <p:sp>
            <p:nvSpPr>
              <p:cNvPr id="10" name="Curved Up Arrow 9"/>
              <p:cNvSpPr/>
              <p:nvPr/>
            </p:nvSpPr>
            <p:spPr>
              <a:xfrm>
                <a:off x="2379851" y="3074026"/>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rot="10800000">
                <a:off x="2338217" y="2345282"/>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1213704" y="2669064"/>
              <a:ext cx="3844912" cy="2859163"/>
              <a:chOff x="2338217" y="2345282"/>
              <a:chExt cx="1811104" cy="1353382"/>
            </a:xfrm>
          </p:grpSpPr>
          <p:sp>
            <p:nvSpPr>
              <p:cNvPr id="14" name="Curved Up Arrow 13"/>
              <p:cNvSpPr/>
              <p:nvPr/>
            </p:nvSpPr>
            <p:spPr>
              <a:xfrm>
                <a:off x="2379851" y="3074026"/>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Up Arrow 14"/>
              <p:cNvSpPr/>
              <p:nvPr/>
            </p:nvSpPr>
            <p:spPr>
              <a:xfrm rot="10800000">
                <a:off x="2338217" y="2345282"/>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6" name="TextBox 15"/>
            <p:cNvSpPr txBox="1"/>
            <p:nvPr/>
          </p:nvSpPr>
          <p:spPr>
            <a:xfrm>
              <a:off x="3113591" y="3667758"/>
              <a:ext cx="1444996" cy="861774"/>
            </a:xfrm>
            <a:prstGeom prst="rect">
              <a:avLst/>
            </a:prstGeom>
            <a:noFill/>
          </p:spPr>
          <p:txBody>
            <a:bodyPr wrap="none" rtlCol="0">
              <a:spAutoFit/>
            </a:bodyPr>
            <a:lstStyle/>
            <a:p>
              <a:r>
                <a:rPr lang="en-US" sz="2500" b="1" dirty="0" smtClean="0"/>
                <a:t>Team</a:t>
              </a:r>
            </a:p>
            <a:p>
              <a:r>
                <a:rPr lang="en-US" sz="2500" b="1" dirty="0" smtClean="0"/>
                <a:t>Feedback</a:t>
              </a:r>
              <a:endParaRPr lang="en-US" sz="2500" b="1" dirty="0"/>
            </a:p>
          </p:txBody>
        </p:sp>
        <p:sp>
          <p:nvSpPr>
            <p:cNvPr id="17" name="TextBox 16"/>
            <p:cNvSpPr txBox="1"/>
            <p:nvPr/>
          </p:nvSpPr>
          <p:spPr>
            <a:xfrm>
              <a:off x="5058615" y="3667758"/>
              <a:ext cx="1540469" cy="861774"/>
            </a:xfrm>
            <a:prstGeom prst="rect">
              <a:avLst/>
            </a:prstGeom>
            <a:noFill/>
          </p:spPr>
          <p:txBody>
            <a:bodyPr wrap="square" rtlCol="0">
              <a:spAutoFit/>
            </a:bodyPr>
            <a:lstStyle/>
            <a:p>
              <a:pPr algn="r"/>
              <a:r>
                <a:rPr lang="en-US" sz="2500" b="1" dirty="0" smtClean="0"/>
                <a:t>Business</a:t>
              </a:r>
            </a:p>
            <a:p>
              <a:pPr algn="r"/>
              <a:r>
                <a:rPr lang="en-US" sz="2500" b="1" dirty="0" smtClean="0"/>
                <a:t>Feedback</a:t>
              </a:r>
              <a:endParaRPr lang="en-US" sz="2500" b="1" dirty="0"/>
            </a:p>
          </p:txBody>
        </p:sp>
        <p:sp>
          <p:nvSpPr>
            <p:cNvPr id="18" name="TextBox 17"/>
            <p:cNvSpPr txBox="1"/>
            <p:nvPr/>
          </p:nvSpPr>
          <p:spPr>
            <a:xfrm>
              <a:off x="7575450" y="3667758"/>
              <a:ext cx="1444996" cy="861774"/>
            </a:xfrm>
            <a:prstGeom prst="rect">
              <a:avLst/>
            </a:prstGeom>
            <a:noFill/>
          </p:spPr>
          <p:txBody>
            <a:bodyPr wrap="none" rtlCol="0">
              <a:spAutoFit/>
            </a:bodyPr>
            <a:lstStyle/>
            <a:p>
              <a:r>
                <a:rPr lang="en-US" sz="2500" b="1" dirty="0" smtClean="0"/>
                <a:t>Market</a:t>
              </a:r>
            </a:p>
            <a:p>
              <a:r>
                <a:rPr lang="en-US" sz="2500" b="1" dirty="0" smtClean="0"/>
                <a:t>Feedback</a:t>
              </a:r>
              <a:endParaRPr lang="en-US" sz="2500" b="1" dirty="0"/>
            </a:p>
          </p:txBody>
        </p:sp>
        <p:grpSp>
          <p:nvGrpSpPr>
            <p:cNvPr id="19" name="Group 18"/>
            <p:cNvGrpSpPr/>
            <p:nvPr/>
          </p:nvGrpSpPr>
          <p:grpSpPr>
            <a:xfrm>
              <a:off x="323959" y="2093154"/>
              <a:ext cx="7251491" cy="4010983"/>
              <a:chOff x="2338217" y="2345282"/>
              <a:chExt cx="1811104" cy="1353382"/>
            </a:xfrm>
          </p:grpSpPr>
          <p:sp>
            <p:nvSpPr>
              <p:cNvPr id="20" name="Curved Up Arrow 19"/>
              <p:cNvSpPr/>
              <p:nvPr/>
            </p:nvSpPr>
            <p:spPr>
              <a:xfrm>
                <a:off x="2379851" y="3074026"/>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Curved Up Arrow 20"/>
              <p:cNvSpPr/>
              <p:nvPr/>
            </p:nvSpPr>
            <p:spPr>
              <a:xfrm rot="10800000">
                <a:off x="2338217" y="2345282"/>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sp>
        <p:nvSpPr>
          <p:cNvPr id="22" name="Title 1"/>
          <p:cNvSpPr>
            <a:spLocks noGrp="1"/>
          </p:cNvSpPr>
          <p:nvPr>
            <p:ph type="title"/>
          </p:nvPr>
        </p:nvSpPr>
        <p:spPr>
          <a:xfrm>
            <a:off x="0" y="-2878"/>
            <a:ext cx="9253527" cy="1143000"/>
          </a:xfrm>
          <a:solidFill>
            <a:schemeClr val="tx1"/>
          </a:solidFill>
        </p:spPr>
        <p:txBody>
          <a:bodyPr>
            <a:noAutofit/>
          </a:bodyPr>
          <a:lstStyle/>
          <a:p>
            <a:r>
              <a:rPr lang="en-US" sz="7000" spc="600" dirty="0" smtClean="0">
                <a:solidFill>
                  <a:srgbClr val="FFFFFF"/>
                </a:solidFill>
              </a:rPr>
              <a:t>CONTINUOUS</a:t>
            </a:r>
            <a:endParaRPr lang="en-US" sz="7000" spc="600" dirty="0">
              <a:solidFill>
                <a:srgbClr val="FFFFFF"/>
              </a:solidFill>
            </a:endParaRPr>
          </a:p>
        </p:txBody>
      </p:sp>
    </p:spTree>
    <p:extLst>
      <p:ext uri="{BB962C8B-B14F-4D97-AF65-F5344CB8AC3E}">
        <p14:creationId xmlns:p14="http://schemas.microsoft.com/office/powerpoint/2010/main" val="1886391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715000"/>
            <a:ext cx="9164817" cy="1143000"/>
          </a:xfrm>
          <a:solidFill>
            <a:srgbClr val="000000"/>
          </a:solidFill>
        </p:spPr>
        <p:txBody>
          <a:bodyPr>
            <a:normAutofit/>
          </a:bodyPr>
          <a:lstStyle/>
          <a:p>
            <a:r>
              <a:rPr lang="en-US" sz="6000" spc="600" dirty="0" smtClean="0">
                <a:solidFill>
                  <a:schemeClr val="bg1"/>
                </a:solidFill>
                <a:latin typeface="MS Reference Sans Serif"/>
                <a:cs typeface="MS Reference Sans Serif"/>
              </a:rPr>
              <a:t>REDUCE WASTE</a:t>
            </a:r>
            <a:endParaRPr lang="en-US" sz="6000" spc="600" dirty="0">
              <a:solidFill>
                <a:schemeClr val="bg1"/>
              </a:solidFill>
              <a:latin typeface="MS Reference Sans Serif"/>
              <a:cs typeface="MS Reference Sans Serif"/>
            </a:endParaRPr>
          </a:p>
        </p:txBody>
      </p:sp>
      <p:pic>
        <p:nvPicPr>
          <p:cNvPr id="4" name="Content Placeholder 3" descr="waste_money.jpg"/>
          <p:cNvPicPr>
            <a:picLocks noGrp="1" noChangeAspect="1"/>
          </p:cNvPicPr>
          <p:nvPr>
            <p:ph idx="1"/>
          </p:nvPr>
        </p:nvPicPr>
        <p:blipFill>
          <a:blip r:embed="rId3">
            <a:extLst>
              <a:ext uri="{28A0092B-C50C-407E-A947-70E740481C1C}">
                <a14:useLocalDpi xmlns:a14="http://schemas.microsoft.com/office/drawing/2010/main" val="0"/>
              </a:ext>
            </a:extLst>
          </a:blip>
          <a:srcRect t="12288" b="12288"/>
          <a:stretch>
            <a:fillRect/>
          </a:stretch>
        </p:blipFill>
        <p:spPr>
          <a:xfrm>
            <a:off x="0" y="0"/>
            <a:ext cx="9164817" cy="5733666"/>
          </a:xfrm>
        </p:spPr>
      </p:pic>
    </p:spTree>
    <p:extLst>
      <p:ext uri="{BB962C8B-B14F-4D97-AF65-F5344CB8AC3E}">
        <p14:creationId xmlns:p14="http://schemas.microsoft.com/office/powerpoint/2010/main" val="23424610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sz="6000" b="1" spc="600" dirty="0" smtClean="0">
                <a:solidFill>
                  <a:schemeClr val="bg1"/>
                </a:solidFill>
                <a:latin typeface="Georgia"/>
                <a:cs typeface="Georgia"/>
              </a:rPr>
              <a:t>FOCUS ON QUALITY</a:t>
            </a:r>
            <a:endParaRPr lang="en-US" sz="6000" b="1" spc="600" dirty="0">
              <a:solidFill>
                <a:schemeClr val="bg1"/>
              </a:solidFill>
              <a:latin typeface="Georgia"/>
              <a:cs typeface="Georgia"/>
            </a:endParaRPr>
          </a:p>
        </p:txBody>
      </p:sp>
      <p:pic>
        <p:nvPicPr>
          <p:cNvPr id="4" name="Content Placeholder 3" descr="toyota.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0" y="1313533"/>
            <a:ext cx="9144000" cy="5544467"/>
          </a:xfrm>
        </p:spPr>
      </p:pic>
    </p:spTree>
    <p:extLst>
      <p:ext uri="{BB962C8B-B14F-4D97-AF65-F5344CB8AC3E}">
        <p14:creationId xmlns:p14="http://schemas.microsoft.com/office/powerpoint/2010/main" val="21735276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10" name="Content Placeholder 9" descr="human-pyramid-580_67966a.jpg"/>
          <p:cNvPicPr>
            <a:picLocks noGrp="1" noChangeAspect="1"/>
          </p:cNvPicPr>
          <p:nvPr>
            <p:ph idx="1"/>
          </p:nvPr>
        </p:nvPicPr>
        <p:blipFill rotWithShape="1">
          <a:blip r:embed="rId3">
            <a:extLst>
              <a:ext uri="{28A0092B-C50C-407E-A947-70E740481C1C}">
                <a14:useLocalDpi xmlns:a14="http://schemas.microsoft.com/office/drawing/2010/main" val="0"/>
              </a:ext>
            </a:extLst>
          </a:blip>
          <a:srcRect l="-200" r="310"/>
          <a:stretch/>
        </p:blipFill>
        <p:spPr>
          <a:xfrm>
            <a:off x="0" y="0"/>
            <a:ext cx="9111535" cy="6877836"/>
          </a:xfrm>
        </p:spPr>
      </p:pic>
      <p:sp>
        <p:nvSpPr>
          <p:cNvPr id="2" name="Title 1"/>
          <p:cNvSpPr>
            <a:spLocks noGrp="1"/>
          </p:cNvSpPr>
          <p:nvPr>
            <p:ph type="title"/>
          </p:nvPr>
        </p:nvSpPr>
        <p:spPr>
          <a:xfrm>
            <a:off x="92040" y="109945"/>
            <a:ext cx="8872487" cy="1143000"/>
          </a:xfrm>
        </p:spPr>
        <p:txBody>
          <a:bodyPr>
            <a:normAutofit/>
          </a:bodyPr>
          <a:lstStyle/>
          <a:p>
            <a:pPr algn="l"/>
            <a:r>
              <a:rPr lang="en-US" sz="6000" kern="2000" spc="700" dirty="0" smtClean="0">
                <a:solidFill>
                  <a:srgbClr val="FFFFFF"/>
                </a:solidFill>
                <a:latin typeface="DENNE | Sketchy"/>
                <a:cs typeface="DENNE | Sketchy"/>
              </a:rPr>
              <a:t>PEOPLE           FIRST</a:t>
            </a:r>
            <a:endParaRPr lang="en-US" sz="6000" kern="2000" spc="700" dirty="0">
              <a:solidFill>
                <a:srgbClr val="FFFFFF"/>
              </a:solidFill>
              <a:latin typeface="DENNE | Sketchy"/>
              <a:cs typeface="DENNE | Sketchy"/>
            </a:endParaRPr>
          </a:p>
        </p:txBody>
      </p:sp>
    </p:spTree>
    <p:extLst>
      <p:ext uri="{BB962C8B-B14F-4D97-AF65-F5344CB8AC3E}">
        <p14:creationId xmlns:p14="http://schemas.microsoft.com/office/powerpoint/2010/main" val="39443441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Black"/>
                <a:cs typeface="Arial Black"/>
              </a:rPr>
              <a:t>Based on Principles!</a:t>
            </a:r>
            <a:endParaRPr lang="en-US" dirty="0">
              <a:latin typeface="Arial Black"/>
              <a:cs typeface="Arial Black"/>
            </a:endParaRPr>
          </a:p>
        </p:txBody>
      </p:sp>
      <p:sp>
        <p:nvSpPr>
          <p:cNvPr id="3" name="Content Placeholder 2"/>
          <p:cNvSpPr>
            <a:spLocks noGrp="1"/>
          </p:cNvSpPr>
          <p:nvPr>
            <p:ph idx="1"/>
          </p:nvPr>
        </p:nvSpPr>
        <p:spPr>
          <a:xfrm>
            <a:off x="0" y="1912515"/>
            <a:ext cx="9144000" cy="4525963"/>
          </a:xfrm>
        </p:spPr>
        <p:txBody>
          <a:bodyPr>
            <a:normAutofit/>
          </a:bodyPr>
          <a:lstStyle/>
          <a:p>
            <a:pPr marL="0" indent="0" algn="ctr">
              <a:buNone/>
            </a:pPr>
            <a:r>
              <a:rPr lang="en-US" sz="3300" b="1" dirty="0" smtClean="0"/>
              <a:t>Individuals and interactions</a:t>
            </a:r>
            <a:r>
              <a:rPr lang="en-US" sz="2800" dirty="0" smtClean="0"/>
              <a:t> over processes and tools</a:t>
            </a:r>
          </a:p>
          <a:p>
            <a:pPr marL="0" indent="0" algn="ctr">
              <a:buNone/>
            </a:pPr>
            <a:r>
              <a:rPr lang="en-US" sz="3300" b="1" dirty="0" smtClean="0"/>
              <a:t>Working software</a:t>
            </a:r>
            <a:r>
              <a:rPr lang="en-US" sz="2800" dirty="0" smtClean="0"/>
              <a:t> over comprehensive documentation</a:t>
            </a:r>
          </a:p>
          <a:p>
            <a:pPr marL="0" indent="0" algn="ctr">
              <a:buNone/>
            </a:pPr>
            <a:r>
              <a:rPr lang="en-US" sz="3300" b="1" dirty="0" smtClean="0"/>
              <a:t>Customer collaboration</a:t>
            </a:r>
            <a:r>
              <a:rPr lang="en-US" sz="2800" dirty="0" smtClean="0"/>
              <a:t> over contract negotiation</a:t>
            </a:r>
          </a:p>
          <a:p>
            <a:pPr marL="0" indent="0" algn="ctr">
              <a:buNone/>
            </a:pPr>
            <a:r>
              <a:rPr lang="en-US" sz="3300" b="1" dirty="0" smtClean="0"/>
              <a:t>Responding to change</a:t>
            </a:r>
            <a:r>
              <a:rPr lang="en-US" sz="2800" dirty="0" smtClean="0"/>
              <a:t> over following a plan</a:t>
            </a:r>
          </a:p>
          <a:p>
            <a:pPr marL="0" indent="0">
              <a:buNone/>
            </a:pPr>
            <a:endParaRPr lang="en-US" dirty="0" smtClean="0"/>
          </a:p>
          <a:p>
            <a:pPr marL="0" indent="0">
              <a:buNone/>
            </a:pPr>
            <a:r>
              <a:rPr lang="en-US" sz="2500" dirty="0" smtClean="0"/>
              <a:t>That is, while there is value in the items on the right, we value the items on the </a:t>
            </a:r>
            <a:r>
              <a:rPr lang="en-US" sz="2500" b="1" dirty="0" smtClean="0"/>
              <a:t>left more</a:t>
            </a:r>
            <a:r>
              <a:rPr lang="en-US" sz="2500" dirty="0" smtClean="0"/>
              <a:t>.</a:t>
            </a:r>
          </a:p>
          <a:p>
            <a:pPr marL="0" indent="0">
              <a:buNone/>
            </a:pPr>
            <a:endParaRPr lang="en-US" dirty="0"/>
          </a:p>
        </p:txBody>
      </p:sp>
    </p:spTree>
    <p:extLst>
      <p:ext uri="{BB962C8B-B14F-4D97-AF65-F5344CB8AC3E}">
        <p14:creationId xmlns:p14="http://schemas.microsoft.com/office/powerpoint/2010/main" val="17275780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devasted_fore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000" y="0"/>
            <a:ext cx="9144000" cy="6858000"/>
          </a:xfrm>
          <a:prstGeom prst="rect">
            <a:avLst/>
          </a:prstGeom>
        </p:spPr>
      </p:pic>
      <p:pic>
        <p:nvPicPr>
          <p:cNvPr id="50" name="Picture 49" descr="fores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1252" y="-30013"/>
            <a:ext cx="7911095" cy="6888013"/>
          </a:xfrm>
          <a:prstGeom prst="rect">
            <a:avLst/>
          </a:prstGeom>
        </p:spPr>
      </p:pic>
      <p:sp>
        <p:nvSpPr>
          <p:cNvPr id="52" name="Rounded Rectangle 51"/>
          <p:cNvSpPr/>
          <p:nvPr/>
        </p:nvSpPr>
        <p:spPr>
          <a:xfrm>
            <a:off x="187567" y="2137976"/>
            <a:ext cx="8956433" cy="1768251"/>
          </a:xfrm>
          <a:prstGeom prst="roundRect">
            <a:avLst/>
          </a:prstGeom>
          <a:solidFill>
            <a:schemeClr val="bg1">
              <a:lumMod val="85000"/>
              <a:alpha val="6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55574" y="2638693"/>
            <a:ext cx="2620914" cy="914400"/>
          </a:xfrm>
          <a:solidFill>
            <a:schemeClr val="accent2">
              <a:lumMod val="40000"/>
              <a:lumOff val="60000"/>
            </a:schemeClr>
          </a:solidFill>
          <a:ln>
            <a:solidFill>
              <a:schemeClr val="bg1">
                <a:lumMod val="75000"/>
              </a:schemeClr>
            </a:solidFill>
          </a:ln>
        </p:spPr>
        <p:style>
          <a:lnRef idx="1">
            <a:schemeClr val="accent5"/>
          </a:lnRef>
          <a:fillRef idx="2">
            <a:schemeClr val="accent5"/>
          </a:fillRef>
          <a:effectRef idx="1">
            <a:schemeClr val="accent5"/>
          </a:effectRef>
          <a:fontRef idx="minor">
            <a:schemeClr val="dk1"/>
          </a:fontRef>
        </p:style>
        <p:txBody>
          <a:bodyPr>
            <a:normAutofit fontScale="85000" lnSpcReduction="10000"/>
          </a:bodyPr>
          <a:lstStyle/>
          <a:p>
            <a:pPr marL="0" indent="0" algn="ctr">
              <a:buNone/>
            </a:pPr>
            <a:r>
              <a:rPr lang="en-US" dirty="0" smtClean="0">
                <a:solidFill>
                  <a:srgbClr val="000000"/>
                </a:solidFill>
              </a:rPr>
              <a:t>Current Scenario</a:t>
            </a:r>
          </a:p>
          <a:p>
            <a:pPr marL="0" indent="0" algn="ctr">
              <a:buNone/>
            </a:pPr>
            <a:r>
              <a:rPr lang="en-US" dirty="0">
                <a:solidFill>
                  <a:srgbClr val="000000"/>
                </a:solidFill>
              </a:rPr>
              <a:t> </a:t>
            </a:r>
            <a:r>
              <a:rPr lang="en-US" dirty="0" smtClean="0">
                <a:solidFill>
                  <a:srgbClr val="000000"/>
                </a:solidFill>
              </a:rPr>
              <a:t>(problems)</a:t>
            </a:r>
            <a:endParaRPr lang="en-US" dirty="0">
              <a:solidFill>
                <a:srgbClr val="000000"/>
              </a:solidFill>
            </a:endParaRPr>
          </a:p>
        </p:txBody>
      </p:sp>
      <p:sp>
        <p:nvSpPr>
          <p:cNvPr id="4" name="Content Placeholder 2"/>
          <p:cNvSpPr txBox="1">
            <a:spLocks/>
          </p:cNvSpPr>
          <p:nvPr/>
        </p:nvSpPr>
        <p:spPr>
          <a:xfrm>
            <a:off x="5555713" y="2375430"/>
            <a:ext cx="2899042" cy="144092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400" dirty="0" smtClean="0"/>
              <a:t>Better Scenario</a:t>
            </a:r>
          </a:p>
          <a:p>
            <a:pPr marL="0" indent="0" algn="ctr">
              <a:buFont typeface="Arial"/>
              <a:buNone/>
            </a:pPr>
            <a:r>
              <a:rPr lang="en-US" sz="3400" dirty="0" smtClean="0"/>
              <a:t>(solutions)</a:t>
            </a:r>
            <a:endParaRPr lang="en-US" sz="3400" dirty="0"/>
          </a:p>
        </p:txBody>
      </p:sp>
      <p:sp>
        <p:nvSpPr>
          <p:cNvPr id="49" name="Title 48"/>
          <p:cNvSpPr>
            <a:spLocks noGrp="1"/>
          </p:cNvSpPr>
          <p:nvPr>
            <p:ph type="title"/>
          </p:nvPr>
        </p:nvSpPr>
        <p:spPr>
          <a:xfrm>
            <a:off x="0" y="-30013"/>
            <a:ext cx="9144000" cy="1143000"/>
          </a:xfrm>
          <a:solidFill>
            <a:srgbClr val="000000"/>
          </a:solidFill>
        </p:spPr>
        <p:txBody>
          <a:bodyPr>
            <a:normAutofit/>
          </a:bodyPr>
          <a:lstStyle/>
          <a:p>
            <a:pPr algn="dist"/>
            <a:r>
              <a:rPr lang="en-US" sz="6000" b="1" dirty="0" smtClean="0">
                <a:solidFill>
                  <a:srgbClr val="FFFFFF"/>
                </a:solidFill>
                <a:latin typeface="MS Reference Sans Serif"/>
                <a:cs typeface="MS Reference Sans Serif"/>
              </a:rPr>
              <a:t>TRANSFORMATION</a:t>
            </a:r>
            <a:endParaRPr lang="en-US" sz="6000" b="1" dirty="0">
              <a:solidFill>
                <a:srgbClr val="FFFFFF"/>
              </a:solidFill>
              <a:latin typeface="MS Reference Sans Serif"/>
              <a:cs typeface="MS Reference Sans Serif"/>
            </a:endParaRPr>
          </a:p>
        </p:txBody>
      </p:sp>
      <p:sp>
        <p:nvSpPr>
          <p:cNvPr id="55" name="Rounded Rectangle 54"/>
          <p:cNvSpPr/>
          <p:nvPr/>
        </p:nvSpPr>
        <p:spPr>
          <a:xfrm>
            <a:off x="685954" y="4171152"/>
            <a:ext cx="7883269" cy="2371376"/>
          </a:xfrm>
          <a:prstGeom prst="roundRect">
            <a:avLst/>
          </a:prstGeom>
          <a:solidFill>
            <a:schemeClr val="bg1">
              <a:lumMod val="85000"/>
              <a:alpha val="6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rgbClr val="000000"/>
                </a:solidFill>
              </a:rPr>
              <a:t>Reduce 40%</a:t>
            </a:r>
            <a:r>
              <a:rPr lang="en-US" sz="3600" dirty="0" smtClean="0">
                <a:solidFill>
                  <a:srgbClr val="000000"/>
                </a:solidFill>
              </a:rPr>
              <a:t> the operation </a:t>
            </a:r>
            <a:r>
              <a:rPr lang="en-US" sz="3600" b="1" dirty="0" smtClean="0">
                <a:solidFill>
                  <a:srgbClr val="000000"/>
                </a:solidFill>
              </a:rPr>
              <a:t>cost</a:t>
            </a:r>
          </a:p>
          <a:p>
            <a:pPr algn="ctr"/>
            <a:r>
              <a:rPr lang="en-US" sz="3600" b="1" dirty="0" smtClean="0">
                <a:solidFill>
                  <a:srgbClr val="000000"/>
                </a:solidFill>
              </a:rPr>
              <a:t>Sell</a:t>
            </a:r>
            <a:r>
              <a:rPr lang="en-US" sz="3600" dirty="0" smtClean="0">
                <a:solidFill>
                  <a:srgbClr val="000000"/>
                </a:solidFill>
              </a:rPr>
              <a:t> </a:t>
            </a:r>
            <a:r>
              <a:rPr lang="en-US" sz="3600" b="1" dirty="0" smtClean="0">
                <a:solidFill>
                  <a:srgbClr val="000000"/>
                </a:solidFill>
              </a:rPr>
              <a:t>40% more</a:t>
            </a:r>
            <a:r>
              <a:rPr lang="en-US" sz="3600" dirty="0" smtClean="0">
                <a:solidFill>
                  <a:srgbClr val="000000"/>
                </a:solidFill>
              </a:rPr>
              <a:t> in </a:t>
            </a:r>
            <a:r>
              <a:rPr lang="en-US" sz="3600" dirty="0" smtClean="0">
                <a:solidFill>
                  <a:srgbClr val="000000"/>
                </a:solidFill>
              </a:rPr>
              <a:t>20XX</a:t>
            </a:r>
            <a:endParaRPr lang="en-US" sz="3600" dirty="0" smtClean="0">
              <a:solidFill>
                <a:srgbClr val="000000"/>
              </a:solidFill>
            </a:endParaRPr>
          </a:p>
          <a:p>
            <a:pPr algn="ctr"/>
            <a:r>
              <a:rPr lang="en-US" sz="3600" b="1" dirty="0" smtClean="0">
                <a:solidFill>
                  <a:srgbClr val="000000"/>
                </a:solidFill>
              </a:rPr>
              <a:t>Increase 30%</a:t>
            </a:r>
            <a:r>
              <a:rPr lang="en-US" sz="3600" dirty="0" smtClean="0">
                <a:solidFill>
                  <a:srgbClr val="000000"/>
                </a:solidFill>
              </a:rPr>
              <a:t> the </a:t>
            </a:r>
            <a:r>
              <a:rPr lang="en-US" sz="3600" b="1" dirty="0" smtClean="0">
                <a:solidFill>
                  <a:srgbClr val="000000"/>
                </a:solidFill>
              </a:rPr>
              <a:t>usage</a:t>
            </a:r>
            <a:r>
              <a:rPr lang="en-US" sz="3600" dirty="0" smtClean="0">
                <a:solidFill>
                  <a:srgbClr val="000000"/>
                </a:solidFill>
              </a:rPr>
              <a:t> of the product</a:t>
            </a:r>
          </a:p>
          <a:p>
            <a:pPr algn="ctr"/>
            <a:r>
              <a:rPr lang="en-US" sz="3600" b="1" dirty="0" smtClean="0">
                <a:solidFill>
                  <a:srgbClr val="000000"/>
                </a:solidFill>
              </a:rPr>
              <a:t>Achieve 3.000</a:t>
            </a:r>
            <a:r>
              <a:rPr lang="en-US" sz="3600" dirty="0" smtClean="0">
                <a:solidFill>
                  <a:srgbClr val="000000"/>
                </a:solidFill>
              </a:rPr>
              <a:t> unique access per day</a:t>
            </a:r>
          </a:p>
        </p:txBody>
      </p:sp>
      <p:grpSp>
        <p:nvGrpSpPr>
          <p:cNvPr id="61" name="Group 60"/>
          <p:cNvGrpSpPr/>
          <p:nvPr/>
        </p:nvGrpSpPr>
        <p:grpSpPr>
          <a:xfrm>
            <a:off x="4102930" y="2755670"/>
            <a:ext cx="1308065" cy="691168"/>
            <a:chOff x="4102930" y="2755670"/>
            <a:chExt cx="1308065" cy="691168"/>
          </a:xfrm>
        </p:grpSpPr>
        <p:cxnSp>
          <p:nvCxnSpPr>
            <p:cNvPr id="38" name="Straight Arrow Connector 37"/>
            <p:cNvCxnSpPr/>
            <p:nvPr/>
          </p:nvCxnSpPr>
          <p:spPr>
            <a:xfrm>
              <a:off x="4102930" y="2755670"/>
              <a:ext cx="130806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102930" y="3101254"/>
              <a:ext cx="130806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4102930" y="3446838"/>
              <a:ext cx="1308065"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6355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build="p" animBg="1"/>
      <p:bldP spid="4"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oman-yelling-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619" t="11849" r="11193" b="24844"/>
          <a:stretch/>
        </p:blipFill>
        <p:spPr>
          <a:xfrm>
            <a:off x="2144174" y="-187391"/>
            <a:ext cx="6599085" cy="7045391"/>
          </a:xfrm>
        </p:spPr>
      </p:pic>
      <p:sp>
        <p:nvSpPr>
          <p:cNvPr id="2" name="Title 1"/>
          <p:cNvSpPr>
            <a:spLocks noGrp="1"/>
          </p:cNvSpPr>
          <p:nvPr>
            <p:ph type="title"/>
          </p:nvPr>
        </p:nvSpPr>
        <p:spPr>
          <a:xfrm>
            <a:off x="228210" y="482850"/>
            <a:ext cx="4497318" cy="1143000"/>
          </a:xfrm>
        </p:spPr>
        <p:txBody>
          <a:bodyPr>
            <a:noAutofit/>
          </a:bodyPr>
          <a:lstStyle/>
          <a:p>
            <a:pPr algn="l"/>
            <a:r>
              <a:rPr lang="en-US" sz="11000" dirty="0">
                <a:solidFill>
                  <a:schemeClr val="accent6">
                    <a:lumMod val="75000"/>
                  </a:schemeClr>
                </a:solidFill>
                <a:latin typeface="Apple Casual"/>
                <a:cs typeface="Apple Casual"/>
              </a:rPr>
              <a:t>h</a:t>
            </a:r>
            <a:r>
              <a:rPr lang="en-US" sz="11000" dirty="0" smtClean="0">
                <a:solidFill>
                  <a:schemeClr val="accent6">
                    <a:lumMod val="75000"/>
                  </a:schemeClr>
                </a:solidFill>
                <a:latin typeface="Apple Casual"/>
                <a:cs typeface="Apple Casual"/>
              </a:rPr>
              <a:t>ow?!</a:t>
            </a:r>
            <a:endParaRPr lang="en-US" sz="11000" dirty="0">
              <a:solidFill>
                <a:schemeClr val="accent6">
                  <a:lumMod val="75000"/>
                </a:schemeClr>
              </a:solidFill>
              <a:latin typeface="Apple Casual"/>
              <a:cs typeface="Apple Casual"/>
            </a:endParaRPr>
          </a:p>
        </p:txBody>
      </p:sp>
    </p:spTree>
    <p:extLst>
      <p:ext uri="{BB962C8B-B14F-4D97-AF65-F5344CB8AC3E}">
        <p14:creationId xmlns:p14="http://schemas.microsoft.com/office/powerpoint/2010/main" val="40914028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2-01-13 at 11.58.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600" y="1105322"/>
            <a:ext cx="3918415" cy="5752677"/>
          </a:xfrm>
          <a:prstGeom prst="rect">
            <a:avLst/>
          </a:prstGeom>
          <a:ln>
            <a:noFill/>
          </a:ln>
          <a:effectLst>
            <a:outerShdw blurRad="292100" dist="139700" dir="2700000" algn="tl" rotWithShape="0">
              <a:srgbClr val="333333">
                <a:alpha val="65000"/>
              </a:srgbClr>
            </a:outerShdw>
          </a:effectLst>
        </p:spPr>
      </p:pic>
      <p:pic>
        <p:nvPicPr>
          <p:cNvPr id="7" name="Picture 6" descr="road_top.JPG"/>
          <p:cNvPicPr>
            <a:picLocks noChangeAspect="1"/>
          </p:cNvPicPr>
          <p:nvPr/>
        </p:nvPicPr>
        <p:blipFill rotWithShape="1">
          <a:blip r:embed="rId4">
            <a:extLst>
              <a:ext uri="{28A0092B-C50C-407E-A947-70E740481C1C}">
                <a14:useLocalDpi xmlns:a14="http://schemas.microsoft.com/office/drawing/2010/main" val="0"/>
              </a:ext>
            </a:extLst>
          </a:blip>
          <a:srcRect l="17658" r="19676"/>
          <a:stretch/>
        </p:blipFill>
        <p:spPr>
          <a:xfrm>
            <a:off x="6253961" y="1105323"/>
            <a:ext cx="3393220" cy="5752677"/>
          </a:xfrm>
          <a:prstGeom prst="rect">
            <a:avLst/>
          </a:prstGeom>
        </p:spPr>
      </p:pic>
      <p:pic>
        <p:nvPicPr>
          <p:cNvPr id="11" name="Content Placeholder 10" descr="road_dirt.jpg"/>
          <p:cNvPicPr>
            <a:picLocks noGrp="1" noChangeAspect="1"/>
          </p:cNvPicPr>
          <p:nvPr>
            <p:ph idx="1"/>
          </p:nvPr>
        </p:nvPicPr>
        <p:blipFill rotWithShape="1">
          <a:blip r:embed="rId5">
            <a:extLst>
              <a:ext uri="{28A0092B-C50C-407E-A947-70E740481C1C}">
                <a14:useLocalDpi xmlns:a14="http://schemas.microsoft.com/office/drawing/2010/main" val="0"/>
              </a:ext>
            </a:extLst>
          </a:blip>
          <a:srcRect l="-1467" r="979"/>
          <a:stretch/>
        </p:blipFill>
        <p:spPr>
          <a:xfrm>
            <a:off x="-228123" y="1105323"/>
            <a:ext cx="3454924" cy="5752677"/>
          </a:xfrm>
        </p:spPr>
      </p:pic>
      <p:sp>
        <p:nvSpPr>
          <p:cNvPr id="2" name="Title 1"/>
          <p:cNvSpPr>
            <a:spLocks noGrp="1"/>
          </p:cNvSpPr>
          <p:nvPr>
            <p:ph type="title"/>
          </p:nvPr>
        </p:nvSpPr>
        <p:spPr>
          <a:xfrm>
            <a:off x="0" y="-37677"/>
            <a:ext cx="9144000" cy="1143000"/>
          </a:xfrm>
          <a:solidFill>
            <a:srgbClr val="000000"/>
          </a:solidFill>
        </p:spPr>
        <p:txBody>
          <a:bodyPr>
            <a:noAutofit/>
          </a:bodyPr>
          <a:lstStyle/>
          <a:p>
            <a:pPr algn="dist"/>
            <a:r>
              <a:rPr lang="en-US" sz="7500" b="1" spc="600" dirty="0" smtClean="0">
                <a:solidFill>
                  <a:srgbClr val="FFFFFF"/>
                </a:solidFill>
              </a:rPr>
              <a:t>INCREMENTALY</a:t>
            </a:r>
            <a:endParaRPr lang="en-US" sz="7500" b="1" spc="600" dirty="0">
              <a:solidFill>
                <a:srgbClr val="FFFFFF"/>
              </a:solidFill>
            </a:endParaRPr>
          </a:p>
        </p:txBody>
      </p:sp>
    </p:spTree>
    <p:extLst>
      <p:ext uri="{BB962C8B-B14F-4D97-AF65-F5344CB8AC3E}">
        <p14:creationId xmlns:p14="http://schemas.microsoft.com/office/powerpoint/2010/main" val="922837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um.jpg"/>
          <p:cNvPicPr>
            <a:picLocks noGrp="1" noChangeAspect="1"/>
          </p:cNvPicPr>
          <p:nvPr>
            <p:ph idx="1"/>
          </p:nvPr>
        </p:nvPicPr>
        <p:blipFill>
          <a:blip r:embed="rId3">
            <a:extLst>
              <a:ext uri="{28A0092B-C50C-407E-A947-70E740481C1C}">
                <a14:useLocalDpi xmlns:a14="http://schemas.microsoft.com/office/drawing/2010/main" val="0"/>
              </a:ext>
            </a:extLst>
          </a:blip>
          <a:srcRect t="10220" b="10220"/>
          <a:stretch>
            <a:fillRect/>
          </a:stretch>
        </p:blipFill>
        <p:spPr>
          <a:xfrm>
            <a:off x="0" y="731837"/>
            <a:ext cx="9144000" cy="6126163"/>
          </a:xfrm>
        </p:spPr>
      </p:pic>
      <p:sp>
        <p:nvSpPr>
          <p:cNvPr id="2" name="Title 1"/>
          <p:cNvSpPr>
            <a:spLocks noGrp="1"/>
          </p:cNvSpPr>
          <p:nvPr>
            <p:ph type="title"/>
          </p:nvPr>
        </p:nvSpPr>
        <p:spPr>
          <a:xfrm>
            <a:off x="0" y="0"/>
            <a:ext cx="9144000" cy="731837"/>
          </a:xfrm>
          <a:solidFill>
            <a:srgbClr val="000000"/>
          </a:solidFill>
        </p:spPr>
        <p:txBody>
          <a:bodyPr>
            <a:noAutofit/>
          </a:bodyPr>
          <a:lstStyle/>
          <a:p>
            <a:r>
              <a:rPr lang="en-US" b="1" spc="2400" dirty="0" smtClean="0">
                <a:solidFill>
                  <a:srgbClr val="FFFFFF"/>
                </a:solidFill>
                <a:latin typeface="Silom"/>
                <a:cs typeface="Silom"/>
              </a:rPr>
              <a:t>COLABORATION</a:t>
            </a:r>
            <a:endParaRPr lang="en-US" b="1" spc="2400" dirty="0">
              <a:solidFill>
                <a:srgbClr val="FFFFFF"/>
              </a:solidFill>
              <a:latin typeface="Silom"/>
              <a:cs typeface="Silom"/>
            </a:endParaRPr>
          </a:p>
        </p:txBody>
      </p:sp>
    </p:spTree>
    <p:extLst>
      <p:ext uri="{BB962C8B-B14F-4D97-AF65-F5344CB8AC3E}">
        <p14:creationId xmlns:p14="http://schemas.microsoft.com/office/powerpoint/2010/main" val="25629465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78240" y="2093154"/>
            <a:ext cx="8415022" cy="4010983"/>
            <a:chOff x="323959" y="2093154"/>
            <a:chExt cx="8415022" cy="4010983"/>
          </a:xfrm>
        </p:grpSpPr>
        <p:grpSp>
          <p:nvGrpSpPr>
            <p:cNvPr id="9" name="Group 8"/>
            <p:cNvGrpSpPr/>
            <p:nvPr/>
          </p:nvGrpSpPr>
          <p:grpSpPr>
            <a:xfrm>
              <a:off x="1884979" y="3615997"/>
              <a:ext cx="1228612" cy="965297"/>
              <a:chOff x="2338217" y="2345282"/>
              <a:chExt cx="1811104" cy="1353382"/>
            </a:xfrm>
          </p:grpSpPr>
          <p:sp>
            <p:nvSpPr>
              <p:cNvPr id="10" name="Curved Up Arrow 9"/>
              <p:cNvSpPr/>
              <p:nvPr/>
            </p:nvSpPr>
            <p:spPr>
              <a:xfrm>
                <a:off x="2379851" y="3074026"/>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rot="10800000">
                <a:off x="2338217" y="2345282"/>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1213704" y="2669064"/>
              <a:ext cx="3844912" cy="2859163"/>
              <a:chOff x="2338217" y="2345282"/>
              <a:chExt cx="1811104" cy="1353382"/>
            </a:xfrm>
          </p:grpSpPr>
          <p:sp>
            <p:nvSpPr>
              <p:cNvPr id="14" name="Curved Up Arrow 13"/>
              <p:cNvSpPr/>
              <p:nvPr/>
            </p:nvSpPr>
            <p:spPr>
              <a:xfrm>
                <a:off x="2379851" y="3074026"/>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Curved Up Arrow 14"/>
              <p:cNvSpPr/>
              <p:nvPr/>
            </p:nvSpPr>
            <p:spPr>
              <a:xfrm rot="10800000">
                <a:off x="2338217" y="2345282"/>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6" name="TextBox 15"/>
            <p:cNvSpPr txBox="1"/>
            <p:nvPr/>
          </p:nvSpPr>
          <p:spPr>
            <a:xfrm>
              <a:off x="3113591" y="3667758"/>
              <a:ext cx="923863" cy="861774"/>
            </a:xfrm>
            <a:prstGeom prst="rect">
              <a:avLst/>
            </a:prstGeom>
            <a:noFill/>
          </p:spPr>
          <p:txBody>
            <a:bodyPr wrap="none" rtlCol="0">
              <a:spAutoFit/>
            </a:bodyPr>
            <a:lstStyle/>
            <a:p>
              <a:r>
                <a:rPr lang="en-US" sz="2500" b="1" dirty="0" smtClean="0"/>
                <a:t>Team</a:t>
              </a:r>
            </a:p>
            <a:p>
              <a:r>
                <a:rPr lang="en-US" sz="2500" b="1" dirty="0" smtClean="0"/>
                <a:t>Daily</a:t>
              </a:r>
              <a:endParaRPr lang="en-US" sz="2500" b="1" dirty="0"/>
            </a:p>
          </p:txBody>
        </p:sp>
        <p:sp>
          <p:nvSpPr>
            <p:cNvPr id="17" name="TextBox 16"/>
            <p:cNvSpPr txBox="1"/>
            <p:nvPr/>
          </p:nvSpPr>
          <p:spPr>
            <a:xfrm>
              <a:off x="4861560" y="3492614"/>
              <a:ext cx="1540469" cy="861774"/>
            </a:xfrm>
            <a:prstGeom prst="rect">
              <a:avLst/>
            </a:prstGeom>
            <a:noFill/>
          </p:spPr>
          <p:txBody>
            <a:bodyPr wrap="square" rtlCol="0">
              <a:spAutoFit/>
            </a:bodyPr>
            <a:lstStyle/>
            <a:p>
              <a:pPr algn="r"/>
              <a:r>
                <a:rPr lang="en-US" sz="2500" b="1" dirty="0" smtClean="0"/>
                <a:t>Business</a:t>
              </a:r>
            </a:p>
            <a:p>
              <a:pPr algn="r"/>
              <a:r>
                <a:rPr lang="en-US" sz="2500" b="1" dirty="0" smtClean="0"/>
                <a:t>ASAP</a:t>
              </a:r>
            </a:p>
          </p:txBody>
        </p:sp>
        <p:sp>
          <p:nvSpPr>
            <p:cNvPr id="18" name="TextBox 17"/>
            <p:cNvSpPr txBox="1"/>
            <p:nvPr/>
          </p:nvSpPr>
          <p:spPr>
            <a:xfrm>
              <a:off x="7575450" y="3536400"/>
              <a:ext cx="1163531" cy="861774"/>
            </a:xfrm>
            <a:prstGeom prst="rect">
              <a:avLst/>
            </a:prstGeom>
            <a:noFill/>
          </p:spPr>
          <p:txBody>
            <a:bodyPr wrap="none" rtlCol="0">
              <a:spAutoFit/>
            </a:bodyPr>
            <a:lstStyle/>
            <a:p>
              <a:r>
                <a:rPr lang="en-US" sz="2500" b="1" dirty="0" smtClean="0"/>
                <a:t>Market</a:t>
              </a:r>
            </a:p>
            <a:p>
              <a:r>
                <a:rPr lang="en-US" sz="2500" b="1" dirty="0" smtClean="0"/>
                <a:t>ASAP</a:t>
              </a:r>
              <a:endParaRPr lang="en-US" sz="2500" b="1" dirty="0"/>
            </a:p>
          </p:txBody>
        </p:sp>
        <p:grpSp>
          <p:nvGrpSpPr>
            <p:cNvPr id="19" name="Group 18"/>
            <p:cNvGrpSpPr/>
            <p:nvPr/>
          </p:nvGrpSpPr>
          <p:grpSpPr>
            <a:xfrm>
              <a:off x="323959" y="2093154"/>
              <a:ext cx="7251491" cy="4010983"/>
              <a:chOff x="2338217" y="2345282"/>
              <a:chExt cx="1811104" cy="1353382"/>
            </a:xfrm>
          </p:grpSpPr>
          <p:sp>
            <p:nvSpPr>
              <p:cNvPr id="20" name="Curved Up Arrow 19"/>
              <p:cNvSpPr/>
              <p:nvPr/>
            </p:nvSpPr>
            <p:spPr>
              <a:xfrm>
                <a:off x="2379851" y="3074026"/>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Curved Up Arrow 20"/>
              <p:cNvSpPr/>
              <p:nvPr/>
            </p:nvSpPr>
            <p:spPr>
              <a:xfrm rot="10800000">
                <a:off x="2338217" y="2345282"/>
                <a:ext cx="1769470" cy="62463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sp>
        <p:nvSpPr>
          <p:cNvPr id="22" name="Title 1"/>
          <p:cNvSpPr>
            <a:spLocks noGrp="1"/>
          </p:cNvSpPr>
          <p:nvPr>
            <p:ph type="title"/>
          </p:nvPr>
        </p:nvSpPr>
        <p:spPr>
          <a:xfrm>
            <a:off x="0" y="-2878"/>
            <a:ext cx="9253527" cy="1143000"/>
          </a:xfrm>
          <a:solidFill>
            <a:schemeClr val="tx1"/>
          </a:solidFill>
        </p:spPr>
        <p:txBody>
          <a:bodyPr>
            <a:noAutofit/>
          </a:bodyPr>
          <a:lstStyle/>
          <a:p>
            <a:r>
              <a:rPr lang="en-US" sz="7000" spc="600" dirty="0" smtClean="0">
                <a:solidFill>
                  <a:srgbClr val="FFFFFF"/>
                </a:solidFill>
              </a:rPr>
              <a:t>FEEDBACK ROUNDS</a:t>
            </a:r>
            <a:endParaRPr lang="en-US" sz="7000" spc="600" dirty="0">
              <a:solidFill>
                <a:srgbClr val="FFFFFF"/>
              </a:solidFill>
            </a:endParaRPr>
          </a:p>
        </p:txBody>
      </p:sp>
    </p:spTree>
    <p:extLst>
      <p:ext uri="{BB962C8B-B14F-4D97-AF65-F5344CB8AC3E}">
        <p14:creationId xmlns:p14="http://schemas.microsoft.com/office/powerpoint/2010/main" val="9457020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cxnSp>
        <p:nvCxnSpPr>
          <p:cNvPr id="20" name="Straight Arrow Connector 19"/>
          <p:cNvCxnSpPr/>
          <p:nvPr/>
        </p:nvCxnSpPr>
        <p:spPr>
          <a:xfrm flipH="1">
            <a:off x="875810" y="2999347"/>
            <a:ext cx="897705" cy="124374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875810" y="2999347"/>
            <a:ext cx="5761158" cy="122185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pic>
        <p:nvPicPr>
          <p:cNvPr id="4" name="Content Placeholder 3" descr="Screen Shot 2012-01-12 at 18.42.4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936" b="2618"/>
          <a:stretch/>
        </p:blipFill>
        <p:spPr>
          <a:xfrm>
            <a:off x="503586" y="2023933"/>
            <a:ext cx="7181644" cy="1126533"/>
          </a:xfrm>
          <a:ln>
            <a:solidFill>
              <a:schemeClr val="tx1"/>
            </a:solidFill>
          </a:ln>
        </p:spPr>
      </p:pic>
      <p:graphicFrame>
        <p:nvGraphicFramePr>
          <p:cNvPr id="5" name="Table 4"/>
          <p:cNvGraphicFramePr>
            <a:graphicFrameLocks noGrp="1"/>
          </p:cNvGraphicFramePr>
          <p:nvPr>
            <p:extLst>
              <p:ext uri="{D42A27DB-BD31-4B8C-83A1-F6EECF244321}">
                <p14:modId xmlns:p14="http://schemas.microsoft.com/office/powerpoint/2010/main" val="834337135"/>
              </p:ext>
            </p:extLst>
          </p:nvPr>
        </p:nvGraphicFramePr>
        <p:xfrm>
          <a:off x="0" y="4221203"/>
          <a:ext cx="9144002" cy="551482"/>
        </p:xfrm>
        <a:graphic>
          <a:graphicData uri="http://schemas.openxmlformats.org/drawingml/2006/table">
            <a:tbl>
              <a:tblPr firstRow="1" bandRow="1">
                <a:tableStyleId>{2D5ABB26-0587-4C30-8999-92F81FD0307C}</a:tableStyleId>
              </a:tblPr>
              <a:tblGrid>
                <a:gridCol w="1306286"/>
                <a:gridCol w="1306286"/>
                <a:gridCol w="1306286"/>
                <a:gridCol w="1306286"/>
                <a:gridCol w="1306286"/>
                <a:gridCol w="1306286"/>
                <a:gridCol w="1306286"/>
              </a:tblGrid>
              <a:tr h="551482">
                <a:tc>
                  <a:txBody>
                    <a:bodyPr/>
                    <a:lstStyle/>
                    <a:p>
                      <a:pPr algn="ctr"/>
                      <a:r>
                        <a:rPr lang="en-US" b="1" dirty="0" smtClean="0"/>
                        <a:t>Iteration 0</a:t>
                      </a:r>
                      <a:endParaRPr lang="en-US" b="1"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Iteration 1</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Iteration 6</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Iteration 10</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a:t>
                      </a: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75000"/>
                      </a:schemeClr>
                    </a:solidFill>
                  </a:tcPr>
                </a:tc>
              </a:tr>
            </a:tbl>
          </a:graphicData>
        </a:graphic>
      </p:graphicFrame>
      <p:sp>
        <p:nvSpPr>
          <p:cNvPr id="3" name="TextBox 2"/>
          <p:cNvSpPr txBox="1"/>
          <p:nvPr/>
        </p:nvSpPr>
        <p:spPr>
          <a:xfrm>
            <a:off x="3939237" y="3745530"/>
            <a:ext cx="1288520" cy="477054"/>
          </a:xfrm>
          <a:prstGeom prst="rect">
            <a:avLst/>
          </a:prstGeom>
          <a:noFill/>
          <a:ln>
            <a:noFill/>
          </a:ln>
        </p:spPr>
        <p:txBody>
          <a:bodyPr wrap="square" rtlCol="0">
            <a:spAutoFit/>
          </a:bodyPr>
          <a:lstStyle/>
          <a:p>
            <a:r>
              <a:rPr lang="en-US" sz="2500" dirty="0" smtClean="0"/>
              <a:t>2 weeks</a:t>
            </a:r>
          </a:p>
        </p:txBody>
      </p:sp>
      <p:sp>
        <p:nvSpPr>
          <p:cNvPr id="6" name="TextBox 5"/>
          <p:cNvSpPr txBox="1"/>
          <p:nvPr/>
        </p:nvSpPr>
        <p:spPr>
          <a:xfrm>
            <a:off x="4436227" y="5187600"/>
            <a:ext cx="1583058" cy="369332"/>
          </a:xfrm>
          <a:prstGeom prst="rect">
            <a:avLst/>
          </a:prstGeom>
          <a:noFill/>
          <a:ln>
            <a:solidFill>
              <a:srgbClr val="000000"/>
            </a:solidFill>
          </a:ln>
        </p:spPr>
        <p:txBody>
          <a:bodyPr wrap="square" rtlCol="0">
            <a:spAutoFit/>
          </a:bodyPr>
          <a:lstStyle/>
          <a:p>
            <a:r>
              <a:rPr lang="en-US" b="1" dirty="0" smtClean="0"/>
              <a:t>PRODUCTION</a:t>
            </a:r>
            <a:endParaRPr lang="en-US" b="1" dirty="0"/>
          </a:p>
        </p:txBody>
      </p:sp>
      <p:cxnSp>
        <p:nvCxnSpPr>
          <p:cNvPr id="13" name="Straight Connector 12"/>
          <p:cNvCxnSpPr/>
          <p:nvPr/>
        </p:nvCxnSpPr>
        <p:spPr>
          <a:xfrm>
            <a:off x="5227756" y="4757703"/>
            <a:ext cx="0" cy="42330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048518" y="5185552"/>
            <a:ext cx="1583058" cy="369332"/>
          </a:xfrm>
          <a:prstGeom prst="rect">
            <a:avLst/>
          </a:prstGeom>
          <a:noFill/>
          <a:ln>
            <a:solidFill>
              <a:srgbClr val="000000"/>
            </a:solidFill>
          </a:ln>
        </p:spPr>
        <p:txBody>
          <a:bodyPr wrap="square" rtlCol="0">
            <a:spAutoFit/>
          </a:bodyPr>
          <a:lstStyle/>
          <a:p>
            <a:r>
              <a:rPr lang="en-US" b="1" dirty="0" smtClean="0"/>
              <a:t>PRODUCTION</a:t>
            </a:r>
            <a:endParaRPr lang="en-US" b="1" dirty="0"/>
          </a:p>
        </p:txBody>
      </p:sp>
      <p:cxnSp>
        <p:nvCxnSpPr>
          <p:cNvPr id="19" name="Straight Connector 18"/>
          <p:cNvCxnSpPr/>
          <p:nvPr/>
        </p:nvCxnSpPr>
        <p:spPr>
          <a:xfrm>
            <a:off x="7840047" y="4755655"/>
            <a:ext cx="0" cy="42330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313523" y="4745074"/>
            <a:ext cx="0" cy="42330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8854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01-13 at 15.40.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77" r="281"/>
          <a:stretch/>
        </p:blipFill>
        <p:spPr>
          <a:xfrm>
            <a:off x="184079" y="0"/>
            <a:ext cx="8730299" cy="6858000"/>
          </a:xfrm>
        </p:spPr>
      </p:pic>
    </p:spTree>
    <p:extLst>
      <p:ext uri="{BB962C8B-B14F-4D97-AF65-F5344CB8AC3E}">
        <p14:creationId xmlns:p14="http://schemas.microsoft.com/office/powerpoint/2010/main" val="96396560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um-board.jpg"/>
          <p:cNvPicPr>
            <a:picLocks noGrp="1" noChangeAspect="1"/>
          </p:cNvPicPr>
          <p:nvPr>
            <p:ph idx="1"/>
          </p:nvPr>
        </p:nvPicPr>
        <p:blipFill rotWithShape="1">
          <a:blip r:embed="rId3">
            <a:extLst>
              <a:ext uri="{28A0092B-C50C-407E-A947-70E740481C1C}">
                <a14:useLocalDpi xmlns:a14="http://schemas.microsoft.com/office/drawing/2010/main" val="0"/>
              </a:ext>
            </a:extLst>
          </a:blip>
          <a:srcRect l="-400" r="-29"/>
          <a:stretch/>
        </p:blipFill>
        <p:spPr>
          <a:xfrm>
            <a:off x="-374706" y="-20820"/>
            <a:ext cx="9727734" cy="6858000"/>
          </a:xfrm>
        </p:spPr>
      </p:pic>
      <p:sp>
        <p:nvSpPr>
          <p:cNvPr id="2" name="Title 1"/>
          <p:cNvSpPr>
            <a:spLocks noGrp="1"/>
          </p:cNvSpPr>
          <p:nvPr>
            <p:ph type="title"/>
          </p:nvPr>
        </p:nvSpPr>
        <p:spPr>
          <a:xfrm>
            <a:off x="-1" y="5823068"/>
            <a:ext cx="9144001" cy="1143000"/>
          </a:xfrm>
          <a:solidFill>
            <a:srgbClr val="000000"/>
          </a:solidFill>
        </p:spPr>
        <p:txBody>
          <a:bodyPr>
            <a:normAutofit/>
          </a:bodyPr>
          <a:lstStyle/>
          <a:p>
            <a:r>
              <a:rPr lang="en-US" sz="6000" spc="600" dirty="0" smtClean="0">
                <a:solidFill>
                  <a:srgbClr val="FFFFFF"/>
                </a:solidFill>
                <a:latin typeface="Helvetica"/>
                <a:cs typeface="Helvetica"/>
              </a:rPr>
              <a:t>VISIBILITY</a:t>
            </a:r>
            <a:endParaRPr lang="en-US" sz="6000" spc="600" dirty="0">
              <a:solidFill>
                <a:srgbClr val="FFFFFF"/>
              </a:solidFill>
              <a:latin typeface="Helvetica"/>
              <a:cs typeface="Helvetica"/>
            </a:endParaRPr>
          </a:p>
        </p:txBody>
      </p:sp>
    </p:spTree>
    <p:extLst>
      <p:ext uri="{BB962C8B-B14F-4D97-AF65-F5344CB8AC3E}">
        <p14:creationId xmlns:p14="http://schemas.microsoft.com/office/powerpoint/2010/main" val="30636747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wat-team.jpg"/>
          <p:cNvPicPr>
            <a:picLocks noGrp="1" noChangeAspect="1"/>
          </p:cNvPicPr>
          <p:nvPr>
            <p:ph idx="1"/>
          </p:nvPr>
        </p:nvPicPr>
        <p:blipFill>
          <a:blip r:embed="rId3">
            <a:extLst>
              <a:ext uri="{28A0092B-C50C-407E-A947-70E740481C1C}">
                <a14:useLocalDpi xmlns:a14="http://schemas.microsoft.com/office/drawing/2010/main" val="0"/>
              </a:ext>
            </a:extLst>
          </a:blip>
          <a:srcRect t="2651" b="2651"/>
          <a:stretch>
            <a:fillRect/>
          </a:stretch>
        </p:blipFill>
        <p:spPr>
          <a:xfrm>
            <a:off x="16077" y="-48460"/>
            <a:ext cx="9144000" cy="6906460"/>
          </a:xfrm>
        </p:spPr>
      </p:pic>
      <p:sp>
        <p:nvSpPr>
          <p:cNvPr id="5" name="TextBox 4"/>
          <p:cNvSpPr txBox="1"/>
          <p:nvPr/>
        </p:nvSpPr>
        <p:spPr>
          <a:xfrm>
            <a:off x="3971108" y="3609036"/>
            <a:ext cx="1151953" cy="1200329"/>
          </a:xfrm>
          <a:prstGeom prst="rect">
            <a:avLst/>
          </a:prstGeom>
          <a:solidFill>
            <a:srgbClr val="F2F2F2"/>
          </a:solidFill>
        </p:spPr>
        <p:txBody>
          <a:bodyPr wrap="none" rtlCol="0">
            <a:spAutoFit/>
          </a:bodyPr>
          <a:lstStyle/>
          <a:p>
            <a:r>
              <a:rPr lang="en-US" dirty="0" smtClean="0"/>
              <a:t>Developer</a:t>
            </a:r>
          </a:p>
          <a:p>
            <a:r>
              <a:rPr lang="en-US" dirty="0" smtClean="0"/>
              <a:t>Designer</a:t>
            </a:r>
          </a:p>
          <a:p>
            <a:r>
              <a:rPr lang="en-US" dirty="0" smtClean="0"/>
              <a:t>Tester</a:t>
            </a:r>
          </a:p>
          <a:p>
            <a:r>
              <a:rPr lang="en-US" dirty="0" smtClean="0"/>
              <a:t>Facilitator</a:t>
            </a:r>
          </a:p>
        </p:txBody>
      </p:sp>
      <p:sp>
        <p:nvSpPr>
          <p:cNvPr id="7" name="TextBox 6"/>
          <p:cNvSpPr txBox="1"/>
          <p:nvPr/>
        </p:nvSpPr>
        <p:spPr>
          <a:xfrm>
            <a:off x="6406494" y="3022772"/>
            <a:ext cx="1804325" cy="1200329"/>
          </a:xfrm>
          <a:prstGeom prst="rect">
            <a:avLst/>
          </a:prstGeom>
          <a:solidFill>
            <a:srgbClr val="F2F2F2"/>
          </a:solidFill>
        </p:spPr>
        <p:txBody>
          <a:bodyPr wrap="none" rtlCol="0">
            <a:spAutoFit/>
          </a:bodyPr>
          <a:lstStyle/>
          <a:p>
            <a:r>
              <a:rPr lang="en-US" dirty="0" smtClean="0"/>
              <a:t>Developer</a:t>
            </a:r>
          </a:p>
          <a:p>
            <a:r>
              <a:rPr lang="en-US" dirty="0" smtClean="0"/>
              <a:t>Analyst</a:t>
            </a:r>
          </a:p>
          <a:p>
            <a:r>
              <a:rPr lang="en-US" dirty="0" smtClean="0"/>
              <a:t>Release Manager</a:t>
            </a:r>
          </a:p>
          <a:p>
            <a:r>
              <a:rPr lang="en-US" dirty="0" smtClean="0"/>
              <a:t>Tester</a:t>
            </a:r>
            <a:endParaRPr lang="en-US" dirty="0"/>
          </a:p>
        </p:txBody>
      </p:sp>
      <p:sp>
        <p:nvSpPr>
          <p:cNvPr id="8" name="TextBox 7"/>
          <p:cNvSpPr txBox="1"/>
          <p:nvPr/>
        </p:nvSpPr>
        <p:spPr>
          <a:xfrm>
            <a:off x="931816" y="3150192"/>
            <a:ext cx="1151953" cy="923330"/>
          </a:xfrm>
          <a:prstGeom prst="rect">
            <a:avLst/>
          </a:prstGeom>
          <a:solidFill>
            <a:srgbClr val="F2F2F2"/>
          </a:solidFill>
        </p:spPr>
        <p:txBody>
          <a:bodyPr wrap="none" rtlCol="0">
            <a:spAutoFit/>
          </a:bodyPr>
          <a:lstStyle/>
          <a:p>
            <a:r>
              <a:rPr lang="en-US" dirty="0" smtClean="0"/>
              <a:t>Developer</a:t>
            </a:r>
          </a:p>
          <a:p>
            <a:r>
              <a:rPr lang="en-US" dirty="0" smtClean="0"/>
              <a:t>Analyst</a:t>
            </a:r>
          </a:p>
          <a:p>
            <a:r>
              <a:rPr lang="en-US" dirty="0" smtClean="0"/>
              <a:t>Tester</a:t>
            </a:r>
            <a:endParaRPr lang="en-US" dirty="0"/>
          </a:p>
        </p:txBody>
      </p:sp>
      <p:sp>
        <p:nvSpPr>
          <p:cNvPr id="12" name="TextBox 11"/>
          <p:cNvSpPr txBox="1"/>
          <p:nvPr/>
        </p:nvSpPr>
        <p:spPr>
          <a:xfrm>
            <a:off x="5422242" y="76026"/>
            <a:ext cx="1151953" cy="923330"/>
          </a:xfrm>
          <a:prstGeom prst="rect">
            <a:avLst/>
          </a:prstGeom>
          <a:solidFill>
            <a:srgbClr val="F2F2F2"/>
          </a:solidFill>
        </p:spPr>
        <p:txBody>
          <a:bodyPr wrap="none" rtlCol="0">
            <a:spAutoFit/>
          </a:bodyPr>
          <a:lstStyle/>
          <a:p>
            <a:r>
              <a:rPr lang="en-US" dirty="0" smtClean="0"/>
              <a:t>Developer</a:t>
            </a:r>
          </a:p>
          <a:p>
            <a:r>
              <a:rPr lang="en-US" dirty="0" smtClean="0"/>
              <a:t>Analyst</a:t>
            </a:r>
          </a:p>
          <a:p>
            <a:r>
              <a:rPr lang="en-US" dirty="0" smtClean="0"/>
              <a:t>Tester</a:t>
            </a:r>
            <a:endParaRPr lang="en-US" dirty="0"/>
          </a:p>
        </p:txBody>
      </p:sp>
      <p:sp>
        <p:nvSpPr>
          <p:cNvPr id="14" name="TextBox 13"/>
          <p:cNvSpPr txBox="1"/>
          <p:nvPr/>
        </p:nvSpPr>
        <p:spPr>
          <a:xfrm>
            <a:off x="16077" y="5905812"/>
            <a:ext cx="9143999" cy="1015663"/>
          </a:xfrm>
          <a:prstGeom prst="rect">
            <a:avLst/>
          </a:prstGeom>
          <a:solidFill>
            <a:schemeClr val="tx2">
              <a:lumMod val="75000"/>
            </a:schemeClr>
          </a:solidFill>
        </p:spPr>
        <p:txBody>
          <a:bodyPr wrap="square" rtlCol="0">
            <a:spAutoFit/>
          </a:bodyPr>
          <a:lstStyle/>
          <a:p>
            <a:pPr algn="ctr"/>
            <a:r>
              <a:rPr lang="en-US" sz="6000" b="1" dirty="0" smtClean="0">
                <a:solidFill>
                  <a:srgbClr val="FFFFFF"/>
                </a:solidFill>
              </a:rPr>
              <a:t>CROSS-FUNCTIONAL TEAM</a:t>
            </a:r>
            <a:endParaRPr lang="en-US" sz="6000" b="1" dirty="0">
              <a:solidFill>
                <a:srgbClr val="FFFFFF"/>
              </a:solidFill>
            </a:endParaRPr>
          </a:p>
        </p:txBody>
      </p:sp>
    </p:spTree>
    <p:extLst>
      <p:ext uri="{BB962C8B-B14F-4D97-AF65-F5344CB8AC3E}">
        <p14:creationId xmlns:p14="http://schemas.microsoft.com/office/powerpoint/2010/main" val="33022139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oma_Dojo,_2006.JPG"/>
          <p:cNvPicPr>
            <a:picLocks noGrp="1" noChangeAspect="1"/>
          </p:cNvPicPr>
          <p:nvPr>
            <p:ph idx="1"/>
          </p:nvPr>
        </p:nvPicPr>
        <p:blipFill rotWithShape="1">
          <a:blip r:embed="rId3">
            <a:extLst>
              <a:ext uri="{28A0092B-C50C-407E-A947-70E740481C1C}">
                <a14:useLocalDpi xmlns:a14="http://schemas.microsoft.com/office/drawing/2010/main" val="0"/>
              </a:ext>
            </a:extLst>
          </a:blip>
          <a:srcRect l="558" r="-1"/>
          <a:stretch/>
        </p:blipFill>
        <p:spPr>
          <a:xfrm>
            <a:off x="0" y="0"/>
            <a:ext cx="9272869" cy="6993734"/>
          </a:xfrm>
        </p:spPr>
      </p:pic>
      <p:sp>
        <p:nvSpPr>
          <p:cNvPr id="2" name="Title 1"/>
          <p:cNvSpPr>
            <a:spLocks noGrp="1"/>
          </p:cNvSpPr>
          <p:nvPr>
            <p:ph type="title"/>
          </p:nvPr>
        </p:nvSpPr>
        <p:spPr>
          <a:xfrm>
            <a:off x="0" y="0"/>
            <a:ext cx="9144000" cy="1143000"/>
          </a:xfrm>
          <a:solidFill>
            <a:srgbClr val="000000"/>
          </a:solidFill>
        </p:spPr>
        <p:txBody>
          <a:bodyPr>
            <a:noAutofit/>
          </a:bodyPr>
          <a:lstStyle/>
          <a:p>
            <a:pPr algn="dist"/>
            <a:r>
              <a:rPr lang="en-US" sz="6500" spc="600" dirty="0" smtClean="0">
                <a:solidFill>
                  <a:srgbClr val="FFFFFF"/>
                </a:solidFill>
              </a:rPr>
              <a:t>ENGINEER PRACTICES</a:t>
            </a:r>
            <a:endParaRPr lang="en-US" sz="6500" spc="600" dirty="0">
              <a:solidFill>
                <a:srgbClr val="FFFFFF"/>
              </a:solidFill>
            </a:endParaRPr>
          </a:p>
        </p:txBody>
      </p:sp>
    </p:spTree>
    <p:extLst>
      <p:ext uri="{BB962C8B-B14F-4D97-AF65-F5344CB8AC3E}">
        <p14:creationId xmlns:p14="http://schemas.microsoft.com/office/powerpoint/2010/main" val="5286458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4474"/>
            <a:ext cx="8229600" cy="5831690"/>
          </a:xfrm>
        </p:spPr>
        <p:txBody>
          <a:bodyPr anchor="ctr">
            <a:normAutofit/>
          </a:bodyPr>
          <a:lstStyle/>
          <a:p>
            <a:pPr marL="0" indent="0" algn="ctr">
              <a:buNone/>
            </a:pPr>
            <a:r>
              <a:rPr lang="en-US" sz="4000" dirty="0" smtClean="0">
                <a:solidFill>
                  <a:srgbClr val="FFFFFF"/>
                </a:solidFill>
              </a:rPr>
              <a:t>“Doing </a:t>
            </a:r>
            <a:r>
              <a:rPr lang="en-US" sz="4000" dirty="0">
                <a:solidFill>
                  <a:srgbClr val="FFFFFF"/>
                </a:solidFill>
              </a:rPr>
              <a:t>good engineering is not primarily making good decisions, it's seeking good feedback which lets you quickly discard bad </a:t>
            </a:r>
            <a:r>
              <a:rPr lang="en-US" sz="4000" dirty="0" smtClean="0">
                <a:solidFill>
                  <a:srgbClr val="FFFFFF"/>
                </a:solidFill>
              </a:rPr>
              <a:t>decisions”</a:t>
            </a:r>
          </a:p>
          <a:p>
            <a:pPr marL="0" indent="0" algn="r">
              <a:buNone/>
            </a:pPr>
            <a:r>
              <a:rPr lang="en-US" sz="3000" dirty="0" smtClean="0">
                <a:solidFill>
                  <a:srgbClr val="FFFFFF"/>
                </a:solidFill>
              </a:rPr>
              <a:t>Kent Beck</a:t>
            </a:r>
            <a:endParaRPr lang="en-US" sz="3000" dirty="0">
              <a:solidFill>
                <a:srgbClr val="FFFFFF"/>
              </a:solidFill>
            </a:endParaRPr>
          </a:p>
        </p:txBody>
      </p:sp>
    </p:spTree>
    <p:extLst>
      <p:ext uri="{BB962C8B-B14F-4D97-AF65-F5344CB8AC3E}">
        <p14:creationId xmlns:p14="http://schemas.microsoft.com/office/powerpoint/2010/main" val="30592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03598" cy="1143000"/>
          </a:xfrm>
        </p:spPr>
        <p:txBody>
          <a:bodyPr/>
          <a:lstStyle/>
          <a:p>
            <a:r>
              <a:rPr lang="en-US" dirty="0" smtClean="0">
                <a:solidFill>
                  <a:srgbClr val="FFFFFF"/>
                </a:solidFill>
              </a:rPr>
              <a:t>Easy, let’s start!!</a:t>
            </a:r>
            <a:endParaRPr lang="en-US" dirty="0">
              <a:solidFill>
                <a:srgbClr val="FFFFFF"/>
              </a:solidFill>
            </a:endParaRPr>
          </a:p>
        </p:txBody>
      </p:sp>
      <p:pic>
        <p:nvPicPr>
          <p:cNvPr id="4" name="Content Placeholder 3" descr="runners_starting.jpg"/>
          <p:cNvPicPr>
            <a:picLocks noGrp="1" noChangeAspect="1"/>
          </p:cNvPicPr>
          <p:nvPr>
            <p:ph idx="1"/>
          </p:nvPr>
        </p:nvPicPr>
        <p:blipFill>
          <a:blip r:embed="rId2">
            <a:extLst>
              <a:ext uri="{28A0092B-C50C-407E-A947-70E740481C1C}">
                <a14:useLocalDpi xmlns:a14="http://schemas.microsoft.com/office/drawing/2010/main" val="0"/>
              </a:ext>
            </a:extLst>
          </a:blip>
          <a:srcRect t="11580" b="11580"/>
          <a:stretch>
            <a:fillRect/>
          </a:stretch>
        </p:blipFill>
        <p:spPr>
          <a:xfrm>
            <a:off x="0" y="1143000"/>
            <a:ext cx="9103598" cy="5714999"/>
          </a:xfrm>
        </p:spPr>
      </p:pic>
    </p:spTree>
    <p:extLst>
      <p:ext uri="{BB962C8B-B14F-4D97-AF65-F5344CB8AC3E}">
        <p14:creationId xmlns:p14="http://schemas.microsoft.com/office/powerpoint/2010/main" val="180862111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utomation.jpg"/>
          <p:cNvPicPr>
            <a:picLocks noGrp="1" noChangeAspect="1"/>
          </p:cNvPicPr>
          <p:nvPr>
            <p:ph idx="1"/>
          </p:nvPr>
        </p:nvPicPr>
        <p:blipFill>
          <a:blip r:embed="rId3">
            <a:extLst>
              <a:ext uri="{28A0092B-C50C-407E-A947-70E740481C1C}">
                <a14:useLocalDpi xmlns:a14="http://schemas.microsoft.com/office/drawing/2010/main" val="0"/>
              </a:ext>
            </a:extLst>
          </a:blip>
          <a:srcRect l="2000" r="2000"/>
          <a:stretch>
            <a:fillRect/>
          </a:stretch>
        </p:blipFill>
        <p:spPr>
          <a:xfrm>
            <a:off x="0" y="0"/>
            <a:ext cx="9144000" cy="6858000"/>
          </a:xfrm>
        </p:spPr>
      </p:pic>
      <p:sp>
        <p:nvSpPr>
          <p:cNvPr id="2" name="Title 1"/>
          <p:cNvSpPr>
            <a:spLocks noGrp="1"/>
          </p:cNvSpPr>
          <p:nvPr>
            <p:ph type="title"/>
          </p:nvPr>
        </p:nvSpPr>
        <p:spPr>
          <a:xfrm>
            <a:off x="0" y="5715000"/>
            <a:ext cx="9144000" cy="1143000"/>
          </a:xfrm>
          <a:solidFill>
            <a:srgbClr val="000000"/>
          </a:solidFill>
        </p:spPr>
        <p:txBody>
          <a:bodyPr>
            <a:noAutofit/>
          </a:bodyPr>
          <a:lstStyle/>
          <a:p>
            <a:r>
              <a:rPr lang="en-US" sz="7500" dirty="0" smtClean="0">
                <a:solidFill>
                  <a:srgbClr val="FFFFFF"/>
                </a:solidFill>
              </a:rPr>
              <a:t>AUTOMATION</a:t>
            </a:r>
            <a:endParaRPr lang="en-US" sz="7500" dirty="0">
              <a:solidFill>
                <a:srgbClr val="FFFFFF"/>
              </a:solidFill>
            </a:endParaRPr>
          </a:p>
        </p:txBody>
      </p:sp>
    </p:spTree>
    <p:extLst>
      <p:ext uri="{BB962C8B-B14F-4D97-AF65-F5344CB8AC3E}">
        <p14:creationId xmlns:p14="http://schemas.microsoft.com/office/powerpoint/2010/main" val="742007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38"/>
            <a:ext cx="9144000" cy="1143000"/>
          </a:xfrm>
          <a:solidFill>
            <a:srgbClr val="000000"/>
          </a:solidFill>
        </p:spPr>
        <p:txBody>
          <a:bodyPr>
            <a:normAutofit/>
          </a:bodyPr>
          <a:lstStyle/>
          <a:p>
            <a:r>
              <a:rPr lang="en-US" sz="5000" dirty="0" smtClean="0">
                <a:solidFill>
                  <a:srgbClr val="FFFFFF"/>
                </a:solidFill>
              </a:rPr>
              <a:t>CONTINUOUS IMPROVEMENT</a:t>
            </a:r>
            <a:endParaRPr lang="en-US" sz="5000" dirty="0">
              <a:solidFill>
                <a:srgbClr val="FFFFFF"/>
              </a:solidFill>
            </a:endParaRPr>
          </a:p>
        </p:txBody>
      </p:sp>
      <p:pic>
        <p:nvPicPr>
          <p:cNvPr id="4" name="Content Placeholder 3" descr="Retrospective.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0" y="1178377"/>
            <a:ext cx="9144000" cy="5257800"/>
          </a:xfrm>
        </p:spPr>
      </p:pic>
      <p:sp>
        <p:nvSpPr>
          <p:cNvPr id="5" name="Title 1"/>
          <p:cNvSpPr txBox="1">
            <a:spLocks/>
          </p:cNvSpPr>
          <p:nvPr/>
        </p:nvSpPr>
        <p:spPr>
          <a:xfrm>
            <a:off x="0" y="5864677"/>
            <a:ext cx="9144000" cy="1143000"/>
          </a:xfrm>
          <a:prstGeom prst="rect">
            <a:avLst/>
          </a:prstGeom>
          <a:solidFill>
            <a:srgbClr val="000000"/>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7000" b="1" dirty="0" smtClean="0">
                <a:solidFill>
                  <a:srgbClr val="FFFFFF"/>
                </a:solidFill>
              </a:rPr>
              <a:t>RETROSPECTIVES</a:t>
            </a:r>
            <a:endParaRPr lang="en-US" sz="7000" b="1" dirty="0">
              <a:solidFill>
                <a:srgbClr val="FFFFFF"/>
              </a:solidFill>
            </a:endParaRPr>
          </a:p>
        </p:txBody>
      </p:sp>
    </p:spTree>
    <p:extLst>
      <p:ext uri="{BB962C8B-B14F-4D97-AF65-F5344CB8AC3E}">
        <p14:creationId xmlns:p14="http://schemas.microsoft.com/office/powerpoint/2010/main" val="409761831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46254"/>
            <a:ext cx="8229600" cy="1143000"/>
          </a:xfrm>
        </p:spPr>
        <p:txBody>
          <a:bodyPr>
            <a:normAutofit/>
          </a:bodyPr>
          <a:lstStyle/>
          <a:p>
            <a:r>
              <a:rPr lang="en-US" dirty="0" smtClean="0">
                <a:solidFill>
                  <a:srgbClr val="FFFFFF"/>
                </a:solidFill>
                <a:latin typeface="Bangla MN"/>
                <a:cs typeface="Bangla MN"/>
              </a:rPr>
              <a:t>SOME (OLD) STATISTICS</a:t>
            </a:r>
            <a:endParaRPr lang="en-US" dirty="0">
              <a:solidFill>
                <a:srgbClr val="FFFFFF"/>
              </a:solidFill>
              <a:latin typeface="Bangla MN"/>
              <a:cs typeface="Bangla MN"/>
            </a:endParaRPr>
          </a:p>
        </p:txBody>
      </p:sp>
    </p:spTree>
    <p:extLst>
      <p:ext uri="{BB962C8B-B14F-4D97-AF65-F5344CB8AC3E}">
        <p14:creationId xmlns:p14="http://schemas.microsoft.com/office/powerpoint/2010/main" val="73085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WASTE </a:t>
            </a:r>
            <a:r>
              <a:rPr lang="en-US" dirty="0" smtClean="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3391967"/>
              </p:ext>
            </p:extLst>
          </p:nvPr>
        </p:nvGraphicFramePr>
        <p:xfrm>
          <a:off x="87420" y="1458562"/>
          <a:ext cx="9056580" cy="53994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189786" y="5764707"/>
            <a:ext cx="2954214" cy="1077218"/>
          </a:xfrm>
          <a:prstGeom prst="rect">
            <a:avLst/>
          </a:prstGeom>
          <a:noFill/>
        </p:spPr>
        <p:txBody>
          <a:bodyPr wrap="square" rtlCol="0">
            <a:spAutoFit/>
          </a:bodyPr>
          <a:lstStyle/>
          <a:p>
            <a:pPr algn="r"/>
            <a:r>
              <a:rPr lang="en-US" sz="1600" dirty="0" smtClean="0"/>
              <a:t>Standish Group Study</a:t>
            </a:r>
          </a:p>
          <a:p>
            <a:pPr algn="r"/>
            <a:r>
              <a:rPr lang="en-US" sz="1600" dirty="0" smtClean="0"/>
              <a:t>Reported by CEO Jim Johnson</a:t>
            </a:r>
          </a:p>
          <a:p>
            <a:pPr algn="r"/>
            <a:r>
              <a:rPr lang="en-US" sz="1600" dirty="0" smtClean="0"/>
              <a:t>XP2002</a:t>
            </a:r>
          </a:p>
          <a:p>
            <a:pPr algn="r"/>
            <a:endParaRPr lang="en-US" sz="1600" dirty="0"/>
          </a:p>
        </p:txBody>
      </p:sp>
      <p:sp>
        <p:nvSpPr>
          <p:cNvPr id="6" name="TextBox 5"/>
          <p:cNvSpPr txBox="1"/>
          <p:nvPr/>
        </p:nvSpPr>
        <p:spPr>
          <a:xfrm>
            <a:off x="87420" y="6121448"/>
            <a:ext cx="6490848" cy="677108"/>
          </a:xfrm>
          <a:prstGeom prst="rect">
            <a:avLst/>
          </a:prstGeom>
          <a:noFill/>
        </p:spPr>
        <p:txBody>
          <a:bodyPr wrap="square" rtlCol="0">
            <a:spAutoFit/>
          </a:bodyPr>
          <a:lstStyle/>
          <a:p>
            <a:r>
              <a:rPr lang="en-US" sz="3800" b="1" dirty="0" smtClean="0">
                <a:solidFill>
                  <a:srgbClr val="FF0000"/>
                </a:solidFill>
              </a:rPr>
              <a:t>64% of code rarely used</a:t>
            </a:r>
            <a:endParaRPr lang="en-US" sz="3800" b="1" dirty="0">
              <a:solidFill>
                <a:srgbClr val="FF0000"/>
              </a:solidFill>
            </a:endParaRPr>
          </a:p>
        </p:txBody>
      </p:sp>
    </p:spTree>
    <p:extLst>
      <p:ext uri="{BB962C8B-B14F-4D97-AF65-F5344CB8AC3E}">
        <p14:creationId xmlns:p14="http://schemas.microsoft.com/office/powerpoint/2010/main" val="22970090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a:t>
            </a:r>
            <a:endParaRPr lang="en-US" dirty="0"/>
          </a:p>
        </p:txBody>
      </p:sp>
      <p:sp>
        <p:nvSpPr>
          <p:cNvPr id="5" name="Rounded Rectangle 4"/>
          <p:cNvSpPr/>
          <p:nvPr/>
        </p:nvSpPr>
        <p:spPr>
          <a:xfrm>
            <a:off x="457200" y="1706206"/>
            <a:ext cx="8229600" cy="16493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2% of the code is used as written</a:t>
            </a:r>
          </a:p>
          <a:p>
            <a:pPr algn="ctr"/>
            <a:r>
              <a:rPr lang="en-US" sz="2500" dirty="0" smtClean="0"/>
              <a:t>$35BIlion , Department of Defense Software</a:t>
            </a:r>
          </a:p>
          <a:p>
            <a:pPr algn="ctr"/>
            <a:r>
              <a:rPr lang="en-US" sz="2500" dirty="0" err="1" smtClean="0"/>
              <a:t>Corsstalk</a:t>
            </a:r>
            <a:r>
              <a:rPr lang="en-US" sz="2500" dirty="0" smtClean="0"/>
              <a:t> Journal, 2002</a:t>
            </a:r>
            <a:endParaRPr lang="en-US" sz="2500" dirty="0"/>
          </a:p>
        </p:txBody>
      </p:sp>
      <p:sp>
        <p:nvSpPr>
          <p:cNvPr id="6" name="Rounded Rectangle 5"/>
          <p:cNvSpPr/>
          <p:nvPr/>
        </p:nvSpPr>
        <p:spPr>
          <a:xfrm>
            <a:off x="457200" y="3981887"/>
            <a:ext cx="8229600" cy="22173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&lt; 5% of the code  used</a:t>
            </a:r>
          </a:p>
          <a:p>
            <a:pPr algn="ctr"/>
            <a:r>
              <a:rPr lang="en-US" sz="2500" dirty="0" smtClean="0"/>
              <a:t>Commercial Software</a:t>
            </a:r>
          </a:p>
          <a:p>
            <a:pPr algn="ctr"/>
            <a:r>
              <a:rPr lang="en-US" sz="2500" dirty="0" smtClean="0"/>
              <a:t>400 projects over 15 years </a:t>
            </a:r>
          </a:p>
          <a:p>
            <a:pPr algn="ctr"/>
            <a:r>
              <a:rPr lang="en-US" sz="2500" dirty="0" smtClean="0"/>
              <a:t>IEEE conference 2001</a:t>
            </a:r>
          </a:p>
          <a:p>
            <a:pPr algn="ctr"/>
            <a:endParaRPr lang="en-US" dirty="0" smtClean="0"/>
          </a:p>
          <a:p>
            <a:pPr algn="ctr"/>
            <a:endParaRPr lang="en-US" dirty="0"/>
          </a:p>
        </p:txBody>
      </p:sp>
      <p:sp>
        <p:nvSpPr>
          <p:cNvPr id="7" name="TextBox 6"/>
          <p:cNvSpPr txBox="1"/>
          <p:nvPr/>
        </p:nvSpPr>
        <p:spPr>
          <a:xfrm>
            <a:off x="457200" y="6383880"/>
            <a:ext cx="8035180" cy="369332"/>
          </a:xfrm>
          <a:prstGeom prst="rect">
            <a:avLst/>
          </a:prstGeom>
          <a:noFill/>
        </p:spPr>
        <p:txBody>
          <a:bodyPr wrap="square" rtlCol="0">
            <a:spAutoFit/>
          </a:bodyPr>
          <a:lstStyle/>
          <a:p>
            <a:r>
              <a:rPr lang="en-US" dirty="0" smtClean="0"/>
              <a:t>Extracted </a:t>
            </a:r>
            <a:r>
              <a:rPr lang="en-US" dirty="0"/>
              <a:t>from Jim </a:t>
            </a:r>
            <a:r>
              <a:rPr lang="en-US" dirty="0" err="1" smtClean="0"/>
              <a:t>Highsmith’s</a:t>
            </a:r>
            <a:r>
              <a:rPr lang="en-US" dirty="0" smtClean="0"/>
              <a:t> presentation: “Stop Doing Agile, Start </a:t>
            </a:r>
            <a:r>
              <a:rPr lang="en-US" dirty="0" err="1" smtClean="0"/>
              <a:t>Beging</a:t>
            </a:r>
            <a:r>
              <a:rPr lang="en-US" dirty="0" smtClean="0"/>
              <a:t> Agile”</a:t>
            </a:r>
            <a:endParaRPr lang="en-US" dirty="0"/>
          </a:p>
        </p:txBody>
      </p:sp>
    </p:spTree>
    <p:extLst>
      <p:ext uri="{BB962C8B-B14F-4D97-AF65-F5344CB8AC3E}">
        <p14:creationId xmlns:p14="http://schemas.microsoft.com/office/powerpoint/2010/main" val="4093337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as Strategic Issue</a:t>
            </a:r>
            <a:endParaRPr lang="en-US" dirty="0"/>
          </a:p>
        </p:txBody>
      </p:sp>
      <p:sp>
        <p:nvSpPr>
          <p:cNvPr id="4" name="Rounded Rectangle 3"/>
          <p:cNvSpPr/>
          <p:nvPr/>
        </p:nvSpPr>
        <p:spPr>
          <a:xfrm>
            <a:off x="457200" y="1554543"/>
            <a:ext cx="8229600" cy="4398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“88% of executives cite </a:t>
            </a:r>
            <a:r>
              <a:rPr lang="en-US" sz="3500" dirty="0" smtClean="0"/>
              <a:t>organizational </a:t>
            </a:r>
            <a:r>
              <a:rPr lang="en-US" sz="3500" dirty="0"/>
              <a:t>agility </a:t>
            </a:r>
            <a:r>
              <a:rPr lang="en-US" sz="3500" dirty="0" smtClean="0"/>
              <a:t>as </a:t>
            </a:r>
            <a:r>
              <a:rPr lang="en-US" sz="3500" dirty="0"/>
              <a:t>key to global success”</a:t>
            </a:r>
          </a:p>
          <a:p>
            <a:pPr algn="ctr"/>
            <a:endParaRPr lang="en-US" sz="3500" dirty="0"/>
          </a:p>
          <a:p>
            <a:pPr algn="ctr"/>
            <a:r>
              <a:rPr lang="en-US" sz="3500" dirty="0"/>
              <a:t>“50% say that agility is not only important, but a core differentiator” </a:t>
            </a:r>
          </a:p>
          <a:p>
            <a:pPr algn="ctr"/>
            <a:endParaRPr lang="en-US" sz="3500" dirty="0"/>
          </a:p>
        </p:txBody>
      </p:sp>
      <p:sp>
        <p:nvSpPr>
          <p:cNvPr id="5" name="TextBox 4"/>
          <p:cNvSpPr txBox="1"/>
          <p:nvPr/>
        </p:nvSpPr>
        <p:spPr>
          <a:xfrm>
            <a:off x="457200" y="6199214"/>
            <a:ext cx="8035180" cy="646331"/>
          </a:xfrm>
          <a:prstGeom prst="rect">
            <a:avLst/>
          </a:prstGeom>
          <a:noFill/>
        </p:spPr>
        <p:txBody>
          <a:bodyPr wrap="square" rtlCol="0">
            <a:spAutoFit/>
          </a:bodyPr>
          <a:lstStyle/>
          <a:p>
            <a:r>
              <a:rPr lang="en-US" dirty="0" smtClean="0"/>
              <a:t>Source: The Economist, </a:t>
            </a:r>
            <a:r>
              <a:rPr lang="en-US" i="1" dirty="0" smtClean="0"/>
              <a:t>Special Report on Agility</a:t>
            </a:r>
            <a:r>
              <a:rPr lang="en-US" dirty="0" smtClean="0"/>
              <a:t>, March 2009</a:t>
            </a:r>
          </a:p>
          <a:p>
            <a:r>
              <a:rPr lang="en-US" dirty="0"/>
              <a:t>Extracted from Jim </a:t>
            </a:r>
            <a:r>
              <a:rPr lang="en-US" dirty="0" err="1" smtClean="0"/>
              <a:t>Highsmith’s</a:t>
            </a:r>
            <a:r>
              <a:rPr lang="en-US" dirty="0" smtClean="0"/>
              <a:t> presentation: “Stop Doing Agile, Start </a:t>
            </a:r>
            <a:r>
              <a:rPr lang="en-US" dirty="0" err="1" smtClean="0"/>
              <a:t>Beging</a:t>
            </a:r>
            <a:r>
              <a:rPr lang="en-US" dirty="0" smtClean="0"/>
              <a:t> Agile”</a:t>
            </a:r>
            <a:endParaRPr lang="en-US" dirty="0"/>
          </a:p>
        </p:txBody>
      </p:sp>
    </p:spTree>
    <p:extLst>
      <p:ext uri="{BB962C8B-B14F-4D97-AF65-F5344CB8AC3E}">
        <p14:creationId xmlns:p14="http://schemas.microsoft.com/office/powerpoint/2010/main" val="3894864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77658"/>
            <a:ext cx="8229600" cy="1143000"/>
          </a:xfrm>
        </p:spPr>
        <p:txBody>
          <a:bodyPr/>
          <a:lstStyle/>
          <a:p>
            <a:r>
              <a:rPr lang="en-US" dirty="0" smtClean="0">
                <a:solidFill>
                  <a:schemeClr val="bg1"/>
                </a:solidFill>
              </a:rPr>
              <a:t>THE REALITY</a:t>
            </a:r>
            <a:endParaRPr lang="en-US" dirty="0">
              <a:solidFill>
                <a:schemeClr val="bg1"/>
              </a:solidFill>
            </a:endParaRPr>
          </a:p>
        </p:txBody>
      </p:sp>
    </p:spTree>
    <p:extLst>
      <p:ext uri="{BB962C8B-B14F-4D97-AF65-F5344CB8AC3E}">
        <p14:creationId xmlns:p14="http://schemas.microsoft.com/office/powerpoint/2010/main" val="195878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6488"/>
            <a:ext cx="9144000" cy="1143000"/>
          </a:xfrm>
        </p:spPr>
        <p:txBody>
          <a:bodyPr/>
          <a:lstStyle/>
          <a:p>
            <a:r>
              <a:rPr lang="en-US" dirty="0" smtClean="0">
                <a:solidFill>
                  <a:schemeClr val="bg1"/>
                </a:solidFill>
              </a:rPr>
              <a:t>It</a:t>
            </a:r>
            <a:r>
              <a:rPr lang="en-US" dirty="0" smtClean="0">
                <a:solidFill>
                  <a:schemeClr val="bg1"/>
                </a:solidFill>
              </a:rPr>
              <a:t> is</a:t>
            </a:r>
            <a:r>
              <a:rPr lang="en-US" dirty="0" smtClean="0"/>
              <a:t> </a:t>
            </a:r>
            <a:r>
              <a:rPr lang="en-US" b="1" dirty="0" smtClean="0">
                <a:solidFill>
                  <a:srgbClr val="FF0000"/>
                </a:solidFill>
              </a:rPr>
              <a:t>NOT EASY</a:t>
            </a:r>
            <a:endParaRPr lang="en-US" b="1" dirty="0">
              <a:solidFill>
                <a:srgbClr val="FF0000"/>
              </a:solidFill>
            </a:endParaRPr>
          </a:p>
        </p:txBody>
      </p:sp>
      <p:pic>
        <p:nvPicPr>
          <p:cNvPr id="4" name="Content Placeholder 3" descr="magic_cube.jpg"/>
          <p:cNvPicPr>
            <a:picLocks noGrp="1" noChangeAspect="1"/>
          </p:cNvPicPr>
          <p:nvPr>
            <p:ph idx="1"/>
          </p:nvPr>
        </p:nvPicPr>
        <p:blipFill>
          <a:blip r:embed="rId3">
            <a:extLst>
              <a:ext uri="{28A0092B-C50C-407E-A947-70E740481C1C}">
                <a14:useLocalDpi xmlns:a14="http://schemas.microsoft.com/office/drawing/2010/main" val="0"/>
              </a:ext>
            </a:extLst>
          </a:blip>
          <a:srcRect t="10106" b="10106"/>
          <a:stretch>
            <a:fillRect/>
          </a:stretch>
        </p:blipFill>
        <p:spPr>
          <a:xfrm>
            <a:off x="0" y="1159488"/>
            <a:ext cx="9144000" cy="5698512"/>
          </a:xfrm>
        </p:spPr>
      </p:pic>
    </p:spTree>
    <p:extLst>
      <p:ext uri="{BB962C8B-B14F-4D97-AF65-F5344CB8AC3E}">
        <p14:creationId xmlns:p14="http://schemas.microsoft.com/office/powerpoint/2010/main" val="210414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35"/>
            <a:ext cx="9144000" cy="1143000"/>
          </a:xfrm>
          <a:solidFill>
            <a:srgbClr val="000000"/>
          </a:solidFill>
        </p:spPr>
        <p:txBody>
          <a:bodyPr/>
          <a:lstStyle/>
          <a:p>
            <a:r>
              <a:rPr lang="en-US" dirty="0" smtClean="0">
                <a:solidFill>
                  <a:srgbClr val="FFFFFF"/>
                </a:solidFill>
              </a:rPr>
              <a:t>It requires </a:t>
            </a:r>
            <a:r>
              <a:rPr lang="en-US" dirty="0" smtClean="0">
                <a:solidFill>
                  <a:srgbClr val="FF0000"/>
                </a:solidFill>
              </a:rPr>
              <a:t>NEW</a:t>
            </a:r>
            <a:r>
              <a:rPr lang="en-US" dirty="0" smtClean="0">
                <a:solidFill>
                  <a:srgbClr val="FFFFFF"/>
                </a:solidFill>
              </a:rPr>
              <a:t> </a:t>
            </a:r>
            <a:r>
              <a:rPr lang="en-US" dirty="0" smtClean="0">
                <a:solidFill>
                  <a:srgbClr val="FF0000"/>
                </a:solidFill>
              </a:rPr>
              <a:t>SKILLS</a:t>
            </a:r>
            <a:endParaRPr lang="en-US" dirty="0">
              <a:solidFill>
                <a:srgbClr val="FF0000"/>
              </a:solidFill>
            </a:endParaRPr>
          </a:p>
        </p:txBody>
      </p:sp>
      <p:pic>
        <p:nvPicPr>
          <p:cNvPr id="4" name="Content Placeholder 3" descr="new_skills.jpg"/>
          <p:cNvPicPr>
            <a:picLocks noGrp="1" noChangeAspect="1"/>
          </p:cNvPicPr>
          <p:nvPr>
            <p:ph idx="1"/>
          </p:nvPr>
        </p:nvPicPr>
        <p:blipFill>
          <a:blip r:embed="rId3">
            <a:extLst>
              <a:ext uri="{28A0092B-C50C-407E-A947-70E740481C1C}">
                <a14:useLocalDpi xmlns:a14="http://schemas.microsoft.com/office/drawing/2010/main" val="0"/>
              </a:ext>
            </a:extLst>
          </a:blip>
          <a:srcRect t="10148" b="10148"/>
          <a:stretch>
            <a:fillRect/>
          </a:stretch>
        </p:blipFill>
        <p:spPr>
          <a:xfrm>
            <a:off x="0" y="1123165"/>
            <a:ext cx="9159960" cy="5734835"/>
          </a:xfrm>
        </p:spPr>
      </p:pic>
    </p:spTree>
    <p:extLst>
      <p:ext uri="{BB962C8B-B14F-4D97-AF65-F5344CB8AC3E}">
        <p14:creationId xmlns:p14="http://schemas.microsoft.com/office/powerpoint/2010/main" val="4193711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thekaratekid_image013.jpg"/>
          <p:cNvPicPr>
            <a:picLocks noGrp="1" noChangeAspect="1"/>
          </p:cNvPicPr>
          <p:nvPr>
            <p:ph idx="1"/>
          </p:nvPr>
        </p:nvPicPr>
        <p:blipFill>
          <a:blip r:embed="rId3">
            <a:extLst>
              <a:ext uri="{28A0092B-C50C-407E-A947-70E740481C1C}">
                <a14:useLocalDpi xmlns:a14="http://schemas.microsoft.com/office/drawing/2010/main" val="0"/>
              </a:ext>
            </a:extLst>
          </a:blip>
          <a:srcRect t="8615" b="8615"/>
          <a:stretch>
            <a:fillRect/>
          </a:stretch>
        </p:blipFill>
        <p:spPr>
          <a:xfrm>
            <a:off x="0" y="791397"/>
            <a:ext cx="9204737" cy="5062251"/>
          </a:xfrm>
        </p:spPr>
      </p:pic>
      <p:sp>
        <p:nvSpPr>
          <p:cNvPr id="2" name="Title 1"/>
          <p:cNvSpPr>
            <a:spLocks noGrp="1"/>
          </p:cNvSpPr>
          <p:nvPr>
            <p:ph type="title"/>
          </p:nvPr>
        </p:nvSpPr>
        <p:spPr>
          <a:xfrm>
            <a:off x="0" y="0"/>
            <a:ext cx="9144000" cy="754587"/>
          </a:xfrm>
        </p:spPr>
        <p:txBody>
          <a:bodyPr>
            <a:noAutofit/>
          </a:bodyPr>
          <a:lstStyle/>
          <a:p>
            <a:r>
              <a:rPr lang="en-US" sz="5000" b="1" spc="600" dirty="0" smtClean="0">
                <a:solidFill>
                  <a:srgbClr val="FFFFFF"/>
                </a:solidFill>
              </a:rPr>
              <a:t>REQUIRES</a:t>
            </a:r>
            <a:endParaRPr lang="en-US" sz="5000" b="1" spc="600" dirty="0">
              <a:solidFill>
                <a:srgbClr val="FFFFFF"/>
              </a:solidFill>
            </a:endParaRPr>
          </a:p>
        </p:txBody>
      </p:sp>
      <p:sp>
        <p:nvSpPr>
          <p:cNvPr id="5" name="TextBox 4"/>
          <p:cNvSpPr txBox="1"/>
          <p:nvPr/>
        </p:nvSpPr>
        <p:spPr>
          <a:xfrm>
            <a:off x="0" y="5816838"/>
            <a:ext cx="9144000" cy="861774"/>
          </a:xfrm>
          <a:prstGeom prst="rect">
            <a:avLst/>
          </a:prstGeom>
          <a:noFill/>
        </p:spPr>
        <p:txBody>
          <a:bodyPr wrap="square" rtlCol="0">
            <a:spAutoFit/>
          </a:bodyPr>
          <a:lstStyle/>
          <a:p>
            <a:pPr algn="ctr"/>
            <a:r>
              <a:rPr lang="en-US" sz="5000" b="1" spc="600" dirty="0">
                <a:solidFill>
                  <a:srgbClr val="FFFFFF"/>
                </a:solidFill>
              </a:rPr>
              <a:t>PRACTISE</a:t>
            </a:r>
            <a:endParaRPr lang="en-US" sz="5000" b="1" spc="600" dirty="0"/>
          </a:p>
        </p:txBody>
      </p:sp>
    </p:spTree>
    <p:extLst>
      <p:ext uri="{BB962C8B-B14F-4D97-AF65-F5344CB8AC3E}">
        <p14:creationId xmlns:p14="http://schemas.microsoft.com/office/powerpoint/2010/main" val="39366825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69270"/>
          </a:xfrm>
        </p:spPr>
        <p:txBody>
          <a:bodyPr/>
          <a:lstStyle/>
          <a:p>
            <a:endParaRPr lang="en-US" dirty="0"/>
          </a:p>
        </p:txBody>
      </p:sp>
      <p:pic>
        <p:nvPicPr>
          <p:cNvPr id="4" name="Content Placeholder 3" descr="taking-order.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66" r="-8"/>
          <a:stretch/>
        </p:blipFill>
        <p:spPr>
          <a:xfrm>
            <a:off x="0" y="183832"/>
            <a:ext cx="9144000" cy="6032867"/>
          </a:xfrm>
        </p:spPr>
      </p:pic>
      <p:sp>
        <p:nvSpPr>
          <p:cNvPr id="5" name="Oval Callout 4"/>
          <p:cNvSpPr/>
          <p:nvPr/>
        </p:nvSpPr>
        <p:spPr>
          <a:xfrm>
            <a:off x="1019249" y="66852"/>
            <a:ext cx="2957493" cy="1453899"/>
          </a:xfrm>
          <a:prstGeom prst="wedgeEllipseCallout">
            <a:avLst>
              <a:gd name="adj1" fmla="val 67942"/>
              <a:gd name="adj2" fmla="val 234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What can I do for you?</a:t>
            </a:r>
            <a:endParaRPr lang="en-US" sz="3000" dirty="0"/>
          </a:p>
        </p:txBody>
      </p:sp>
      <p:sp>
        <p:nvSpPr>
          <p:cNvPr id="6" name="Oval Callout 5"/>
          <p:cNvSpPr/>
          <p:nvPr/>
        </p:nvSpPr>
        <p:spPr>
          <a:xfrm>
            <a:off x="2322551" y="4127751"/>
            <a:ext cx="3325092" cy="1671154"/>
          </a:xfrm>
          <a:prstGeom prst="wedgeEllipseCallout">
            <a:avLst>
              <a:gd name="adj1" fmla="val 66002"/>
              <a:gd name="adj2" fmla="val -425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t>I want a login screen and a small client’s CRUD</a:t>
            </a:r>
            <a:endParaRPr lang="en-US" sz="2500" dirty="0"/>
          </a:p>
        </p:txBody>
      </p:sp>
    </p:spTree>
    <p:extLst>
      <p:ext uri="{BB962C8B-B14F-4D97-AF65-F5344CB8AC3E}">
        <p14:creationId xmlns:p14="http://schemas.microsoft.com/office/powerpoint/2010/main" val="369986302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AircraftPilot.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 r="89"/>
          <a:stretch/>
        </p:blipFill>
        <p:spPr>
          <a:xfrm>
            <a:off x="0" y="937641"/>
            <a:ext cx="9144000" cy="5974822"/>
          </a:xfrm>
        </p:spPr>
      </p:pic>
      <p:sp>
        <p:nvSpPr>
          <p:cNvPr id="2" name="Title 1"/>
          <p:cNvSpPr>
            <a:spLocks noGrp="1"/>
          </p:cNvSpPr>
          <p:nvPr>
            <p:ph type="title"/>
          </p:nvPr>
        </p:nvSpPr>
        <p:spPr>
          <a:xfrm>
            <a:off x="0" y="16974"/>
            <a:ext cx="9144000" cy="1344964"/>
          </a:xfrm>
          <a:solidFill>
            <a:schemeClr val="tx1"/>
          </a:solidFill>
        </p:spPr>
        <p:txBody>
          <a:bodyPr>
            <a:noAutofit/>
          </a:bodyPr>
          <a:lstStyle/>
          <a:p>
            <a:r>
              <a:rPr lang="en-US" sz="5500" dirty="0" smtClean="0">
                <a:solidFill>
                  <a:schemeClr val="bg1"/>
                </a:solidFill>
                <a:latin typeface="Bangla MN"/>
                <a:cs typeface="Bangla MN"/>
              </a:rPr>
              <a:t>HOW TO START?</a:t>
            </a:r>
            <a:br>
              <a:rPr lang="en-US" sz="5500" dirty="0" smtClean="0">
                <a:solidFill>
                  <a:schemeClr val="bg1"/>
                </a:solidFill>
                <a:latin typeface="Bangla MN"/>
                <a:cs typeface="Bangla MN"/>
              </a:rPr>
            </a:br>
            <a:r>
              <a:rPr lang="en-US" sz="3500" dirty="0" smtClean="0">
                <a:solidFill>
                  <a:schemeClr val="bg1"/>
                </a:solidFill>
                <a:latin typeface="Bangla MN"/>
                <a:cs typeface="Bangla MN"/>
              </a:rPr>
              <a:t>PILOT PROJECT</a:t>
            </a:r>
            <a:endParaRPr lang="en-US" sz="3500" dirty="0">
              <a:solidFill>
                <a:schemeClr val="bg1"/>
              </a:solidFill>
              <a:latin typeface="Bangla MN"/>
              <a:cs typeface="Bangla MN"/>
            </a:endParaRPr>
          </a:p>
        </p:txBody>
      </p:sp>
    </p:spTree>
    <p:extLst>
      <p:ext uri="{BB962C8B-B14F-4D97-AF65-F5344CB8AC3E}">
        <p14:creationId xmlns:p14="http://schemas.microsoft.com/office/powerpoint/2010/main" val="926606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a:t>
            </a:r>
            <a:r>
              <a:rPr lang="en-US" dirty="0" smtClean="0"/>
              <a:t>it</a:t>
            </a:r>
            <a:r>
              <a:rPr lang="en-US" dirty="0" smtClean="0"/>
              <a:t>’s a tool set</a:t>
            </a:r>
            <a:endParaRPr lang="en-US" dirty="0"/>
          </a:p>
        </p:txBody>
      </p:sp>
      <p:pic>
        <p:nvPicPr>
          <p:cNvPr id="4" name="Content Placeholder 3" descr="unbrella_agile.jpg"/>
          <p:cNvPicPr>
            <a:picLocks noGrp="1" noChangeAspect="1"/>
          </p:cNvPicPr>
          <p:nvPr>
            <p:ph idx="1"/>
          </p:nvPr>
        </p:nvPicPr>
        <p:blipFill>
          <a:blip r:embed="rId2">
            <a:extLst>
              <a:ext uri="{28A0092B-C50C-407E-A947-70E740481C1C}">
                <a14:useLocalDpi xmlns:a14="http://schemas.microsoft.com/office/drawing/2010/main" val="0"/>
              </a:ext>
            </a:extLst>
          </a:blip>
          <a:srcRect l="-11931" r="-11931"/>
          <a:stretch>
            <a:fillRect/>
          </a:stretch>
        </p:blipFill>
        <p:spPr>
          <a:xfrm>
            <a:off x="0" y="1600200"/>
            <a:ext cx="9144000" cy="4764172"/>
          </a:xfrm>
        </p:spPr>
      </p:pic>
    </p:spTree>
    <p:extLst>
      <p:ext uri="{BB962C8B-B14F-4D97-AF65-F5344CB8AC3E}">
        <p14:creationId xmlns:p14="http://schemas.microsoft.com/office/powerpoint/2010/main" val="2068427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0"/>
            <a:ext cx="9144000" cy="1143000"/>
          </a:xfrm>
        </p:spPr>
        <p:txBody>
          <a:bodyPr/>
          <a:lstStyle/>
          <a:p>
            <a:r>
              <a:rPr lang="en-US" dirty="0" smtClean="0"/>
              <a:t>HOW TO START</a:t>
            </a:r>
            <a:endParaRPr lang="en-US" dirty="0"/>
          </a:p>
        </p:txBody>
      </p:sp>
      <p:sp>
        <p:nvSpPr>
          <p:cNvPr id="3" name="Content Placeholder 2"/>
          <p:cNvSpPr>
            <a:spLocks noGrp="1"/>
          </p:cNvSpPr>
          <p:nvPr>
            <p:ph idx="1"/>
          </p:nvPr>
        </p:nvSpPr>
        <p:spPr>
          <a:xfrm>
            <a:off x="0" y="1141570"/>
            <a:ext cx="9144000" cy="5716430"/>
          </a:xfrm>
        </p:spPr>
        <p:txBody>
          <a:bodyPr/>
          <a:lstStyle/>
          <a:p>
            <a:r>
              <a:rPr lang="en-US" b="1" dirty="0"/>
              <a:t>Focus on </a:t>
            </a:r>
            <a:endParaRPr lang="en-US" b="1" dirty="0" smtClean="0"/>
          </a:p>
          <a:p>
            <a:pPr lvl="1"/>
            <a:r>
              <a:rPr lang="en-US" b="1" dirty="0" smtClean="0"/>
              <a:t>Quality</a:t>
            </a:r>
            <a:endParaRPr lang="en-US" b="1" dirty="0"/>
          </a:p>
          <a:p>
            <a:pPr lvl="1"/>
            <a:r>
              <a:rPr lang="en-US" b="1" dirty="0" smtClean="0"/>
              <a:t>feedback</a:t>
            </a:r>
          </a:p>
          <a:p>
            <a:pPr lvl="1"/>
            <a:r>
              <a:rPr lang="en-US" b="1" dirty="0" smtClean="0"/>
              <a:t>Value Delivery</a:t>
            </a:r>
          </a:p>
          <a:p>
            <a:endParaRPr lang="en-US" b="1" dirty="0" smtClean="0"/>
          </a:p>
          <a:p>
            <a:pPr lvl="1"/>
            <a:r>
              <a:rPr lang="en-US" dirty="0" smtClean="0"/>
              <a:t>Short Iterations</a:t>
            </a:r>
          </a:p>
          <a:p>
            <a:pPr lvl="1"/>
            <a:r>
              <a:rPr lang="en-US" dirty="0" smtClean="0"/>
              <a:t>Retrospectives</a:t>
            </a:r>
          </a:p>
          <a:p>
            <a:pPr lvl="1"/>
            <a:r>
              <a:rPr lang="en-US" dirty="0" smtClean="0"/>
              <a:t>High level long plan</a:t>
            </a:r>
          </a:p>
          <a:p>
            <a:pPr lvl="1"/>
            <a:r>
              <a:rPr lang="en-US" dirty="0" smtClean="0"/>
              <a:t>Low level short plan</a:t>
            </a:r>
          </a:p>
          <a:p>
            <a:pPr lvl="1"/>
            <a:r>
              <a:rPr lang="en-US" dirty="0" smtClean="0"/>
              <a:t>Cross-functional team</a:t>
            </a:r>
          </a:p>
          <a:p>
            <a:endParaRPr lang="en-US" dirty="0" smtClean="0"/>
          </a:p>
          <a:p>
            <a:endParaRPr lang="en-US" dirty="0"/>
          </a:p>
        </p:txBody>
      </p:sp>
    </p:spTree>
    <p:extLst>
      <p:ext uri="{BB962C8B-B14F-4D97-AF65-F5344CB8AC3E}">
        <p14:creationId xmlns:p14="http://schemas.microsoft.com/office/powerpoint/2010/main" val="150536560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 focus on management</a:t>
            </a:r>
            <a:endParaRPr lang="en-US" dirty="0"/>
          </a:p>
        </p:txBody>
      </p:sp>
      <p:pic>
        <p:nvPicPr>
          <p:cNvPr id="6" name="Content Placeholder 5" descr="ScrumLargeLabelled.png"/>
          <p:cNvPicPr>
            <a:picLocks noGrp="1" noChangeAspect="1"/>
          </p:cNvPicPr>
          <p:nvPr>
            <p:ph idx="1"/>
          </p:nvPr>
        </p:nvPicPr>
        <p:blipFill>
          <a:blip r:embed="rId2">
            <a:extLst>
              <a:ext uri="{28A0092B-C50C-407E-A947-70E740481C1C}">
                <a14:useLocalDpi xmlns:a14="http://schemas.microsoft.com/office/drawing/2010/main" val="0"/>
              </a:ext>
            </a:extLst>
          </a:blip>
          <a:srcRect t="-9221" b="-9221"/>
          <a:stretch>
            <a:fillRect/>
          </a:stretch>
        </p:blipFill>
        <p:spPr>
          <a:xfrm>
            <a:off x="0" y="1600200"/>
            <a:ext cx="9144000" cy="4525963"/>
          </a:xfrm>
        </p:spPr>
      </p:pic>
    </p:spTree>
    <p:extLst>
      <p:ext uri="{BB962C8B-B14F-4D97-AF65-F5344CB8AC3E}">
        <p14:creationId xmlns:p14="http://schemas.microsoft.com/office/powerpoint/2010/main" val="22352507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 focus on engineering practices</a:t>
            </a:r>
            <a:endParaRPr lang="en-US" dirty="0"/>
          </a:p>
        </p:txBody>
      </p:sp>
      <p:pic>
        <p:nvPicPr>
          <p:cNvPr id="4" name="Content Placeholder 3" descr="xp.gif"/>
          <p:cNvPicPr>
            <a:picLocks noGrp="1" noChangeAspect="1"/>
          </p:cNvPicPr>
          <p:nvPr>
            <p:ph idx="1"/>
          </p:nvPr>
        </p:nvPicPr>
        <p:blipFill>
          <a:blip r:embed="rId2">
            <a:extLst>
              <a:ext uri="{28A0092B-C50C-407E-A947-70E740481C1C}">
                <a14:useLocalDpi xmlns:a14="http://schemas.microsoft.com/office/drawing/2010/main" val="0"/>
              </a:ext>
            </a:extLst>
          </a:blip>
          <a:srcRect t="-13925" b="-13925"/>
          <a:stretch>
            <a:fillRect/>
          </a:stretch>
        </p:blipFill>
        <p:spPr>
          <a:xfrm>
            <a:off x="0" y="1600200"/>
            <a:ext cx="9144000" cy="4525963"/>
          </a:xfrm>
        </p:spPr>
      </p:pic>
    </p:spTree>
    <p:extLst>
      <p:ext uri="{BB962C8B-B14F-4D97-AF65-F5344CB8AC3E}">
        <p14:creationId xmlns:p14="http://schemas.microsoft.com/office/powerpoint/2010/main" val="38829524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quirement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2262" r="57658"/>
          <a:stretch/>
        </p:blipFill>
        <p:spPr>
          <a:xfrm>
            <a:off x="-1" y="819825"/>
            <a:ext cx="3224515" cy="6038175"/>
          </a:xfrm>
        </p:spPr>
      </p:pic>
      <p:pic>
        <p:nvPicPr>
          <p:cNvPr id="5" name="Picture 4" descr="construction.jpg"/>
          <p:cNvPicPr>
            <a:picLocks noChangeAspect="1"/>
          </p:cNvPicPr>
          <p:nvPr/>
        </p:nvPicPr>
        <p:blipFill rotWithShape="1">
          <a:blip r:embed="rId4">
            <a:extLst>
              <a:ext uri="{28A0092B-C50C-407E-A947-70E740481C1C}">
                <a14:useLocalDpi xmlns:a14="http://schemas.microsoft.com/office/drawing/2010/main" val="0"/>
              </a:ext>
            </a:extLst>
          </a:blip>
          <a:srcRect l="30258" r="22810"/>
          <a:stretch/>
        </p:blipFill>
        <p:spPr>
          <a:xfrm>
            <a:off x="3086854" y="819825"/>
            <a:ext cx="3124042" cy="6038175"/>
          </a:xfrm>
          <a:prstGeom prst="rect">
            <a:avLst/>
          </a:prstGeom>
        </p:spPr>
      </p:pic>
      <p:pic>
        <p:nvPicPr>
          <p:cNvPr id="6" name="Picture 5" descr="building.jpg"/>
          <p:cNvPicPr>
            <a:picLocks noChangeAspect="1"/>
          </p:cNvPicPr>
          <p:nvPr/>
        </p:nvPicPr>
        <p:blipFill rotWithShape="1">
          <a:blip r:embed="rId5">
            <a:extLst>
              <a:ext uri="{28A0092B-C50C-407E-A947-70E740481C1C}">
                <a14:useLocalDpi xmlns:a14="http://schemas.microsoft.com/office/drawing/2010/main" val="0"/>
              </a:ext>
            </a:extLst>
          </a:blip>
          <a:srcRect l="29277" r="35011"/>
          <a:stretch/>
        </p:blipFill>
        <p:spPr>
          <a:xfrm>
            <a:off x="6210895" y="932350"/>
            <a:ext cx="2933105" cy="6012020"/>
          </a:xfrm>
          <a:prstGeom prst="rect">
            <a:avLst/>
          </a:prstGeom>
        </p:spPr>
      </p:pic>
      <p:sp>
        <p:nvSpPr>
          <p:cNvPr id="2" name="Title 1"/>
          <p:cNvSpPr>
            <a:spLocks noGrp="1"/>
          </p:cNvSpPr>
          <p:nvPr>
            <p:ph type="title"/>
          </p:nvPr>
        </p:nvSpPr>
        <p:spPr>
          <a:xfrm>
            <a:off x="0" y="0"/>
            <a:ext cx="9144000" cy="932350"/>
          </a:xfrm>
          <a:solidFill>
            <a:schemeClr val="tx1"/>
          </a:solidFill>
        </p:spPr>
        <p:txBody>
          <a:bodyPr>
            <a:normAutofit/>
          </a:bodyPr>
          <a:lstStyle/>
          <a:p>
            <a:r>
              <a:rPr lang="en-US" dirty="0" smtClean="0">
                <a:solidFill>
                  <a:srgbClr val="FFFFFF"/>
                </a:solidFill>
              </a:rPr>
              <a:t>Design, Build, Live</a:t>
            </a:r>
            <a:endParaRPr lang="en-US" dirty="0">
              <a:solidFill>
                <a:srgbClr val="FFFFFF"/>
              </a:solidFill>
            </a:endParaRPr>
          </a:p>
        </p:txBody>
      </p:sp>
    </p:spTree>
    <p:extLst>
      <p:ext uri="{BB962C8B-B14F-4D97-AF65-F5344CB8AC3E}">
        <p14:creationId xmlns:p14="http://schemas.microsoft.com/office/powerpoint/2010/main" val="5932090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64500"/>
          </a:xfrm>
        </p:spPr>
        <p:txBody>
          <a:bodyPr/>
          <a:lstStyle/>
          <a:p>
            <a:r>
              <a:rPr lang="en-US" dirty="0" smtClean="0">
                <a:solidFill>
                  <a:schemeClr val="bg1"/>
                </a:solidFill>
              </a:rPr>
              <a:t>Result</a:t>
            </a:r>
            <a:endParaRPr lang="en-US" dirty="0">
              <a:solidFill>
                <a:schemeClr val="bg1"/>
              </a:solidFill>
            </a:endParaRPr>
          </a:p>
        </p:txBody>
      </p:sp>
      <p:pic>
        <p:nvPicPr>
          <p:cNvPr id="6" name="Content Placeholder 5" descr="project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50" r="19"/>
          <a:stretch/>
        </p:blipFill>
        <p:spPr>
          <a:xfrm>
            <a:off x="-1" y="964500"/>
            <a:ext cx="9144001" cy="5893499"/>
          </a:xfrm>
        </p:spPr>
      </p:pic>
    </p:spTree>
    <p:extLst>
      <p:ext uri="{BB962C8B-B14F-4D97-AF65-F5344CB8AC3E}">
        <p14:creationId xmlns:p14="http://schemas.microsoft.com/office/powerpoint/2010/main" val="34238625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64500"/>
          </a:xfrm>
        </p:spPr>
        <p:txBody>
          <a:bodyPr/>
          <a:lstStyle/>
          <a:p>
            <a:r>
              <a:rPr lang="en-US" dirty="0" smtClean="0">
                <a:solidFill>
                  <a:srgbClr val="FFFFFF"/>
                </a:solidFill>
              </a:rPr>
              <a:t>Result</a:t>
            </a:r>
            <a:endParaRPr lang="en-US" dirty="0">
              <a:solidFill>
                <a:srgbClr val="FFFFFF"/>
              </a:solidFill>
            </a:endParaRPr>
          </a:p>
        </p:txBody>
      </p:sp>
      <p:pic>
        <p:nvPicPr>
          <p:cNvPr id="4" name="Content Placeholder 3" descr="project 2.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49" b="-1349"/>
          <a:stretch/>
        </p:blipFill>
        <p:spPr>
          <a:xfrm>
            <a:off x="0" y="964500"/>
            <a:ext cx="9144000" cy="5893500"/>
          </a:xfrm>
        </p:spPr>
      </p:pic>
    </p:spTree>
    <p:extLst>
      <p:ext uri="{BB962C8B-B14F-4D97-AF65-F5344CB8AC3E}">
        <p14:creationId xmlns:p14="http://schemas.microsoft.com/office/powerpoint/2010/main" val="4036483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corte.jpg"/>
          <p:cNvPicPr>
            <a:picLocks noGrp="1" noChangeAspect="1"/>
          </p:cNvPicPr>
          <p:nvPr>
            <p:ph idx="1"/>
          </p:nvPr>
        </p:nvPicPr>
        <p:blipFill rotWithShape="1">
          <a:blip r:embed="rId3">
            <a:extLst>
              <a:ext uri="{28A0092B-C50C-407E-A947-70E740481C1C}">
                <a14:useLocalDpi xmlns:a14="http://schemas.microsoft.com/office/drawing/2010/main" val="0"/>
              </a:ext>
            </a:extLst>
          </a:blip>
          <a:srcRect l="-412" r="-1323"/>
          <a:stretch/>
        </p:blipFill>
        <p:spPr>
          <a:xfrm>
            <a:off x="4292651" y="17150"/>
            <a:ext cx="4935749" cy="6881420"/>
          </a:xfrm>
          <a:ln>
            <a:solidFill>
              <a:schemeClr val="tx1"/>
            </a:solidFill>
          </a:ln>
        </p:spPr>
      </p:pic>
      <p:sp>
        <p:nvSpPr>
          <p:cNvPr id="5" name="TextBox 4"/>
          <p:cNvSpPr txBox="1"/>
          <p:nvPr/>
        </p:nvSpPr>
        <p:spPr>
          <a:xfrm>
            <a:off x="273314" y="868050"/>
            <a:ext cx="3762104" cy="2246769"/>
          </a:xfrm>
          <a:prstGeom prst="rect">
            <a:avLst/>
          </a:prstGeom>
          <a:noFill/>
        </p:spPr>
        <p:txBody>
          <a:bodyPr wrap="square" rtlCol="0">
            <a:spAutoFit/>
          </a:bodyPr>
          <a:lstStyle/>
          <a:p>
            <a:r>
              <a:rPr lang="en-US" sz="7000" dirty="0" smtClean="0">
                <a:solidFill>
                  <a:srgbClr val="FFFFFF"/>
                </a:solidFill>
              </a:rPr>
              <a:t>We build software! </a:t>
            </a:r>
            <a:endParaRPr lang="en-US" sz="7000" dirty="0">
              <a:solidFill>
                <a:srgbClr val="FFFFFF"/>
              </a:solidFill>
            </a:endParaRPr>
          </a:p>
        </p:txBody>
      </p:sp>
      <p:cxnSp>
        <p:nvCxnSpPr>
          <p:cNvPr id="7" name="Straight Connector 6"/>
          <p:cNvCxnSpPr/>
          <p:nvPr/>
        </p:nvCxnSpPr>
        <p:spPr>
          <a:xfrm flipH="1">
            <a:off x="4292651" y="17150"/>
            <a:ext cx="4851349" cy="684085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92651" y="17150"/>
            <a:ext cx="4851349" cy="6686128"/>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8664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3752</TotalTime>
  <Words>2145</Words>
  <Application>Microsoft Macintosh PowerPoint</Application>
  <PresentationFormat>On-screen Show (4:3)</PresentationFormat>
  <Paragraphs>295</Paragraphs>
  <Slides>54</Slides>
  <Notes>39</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THE GLOBAL MARKET    WANTS YOU TO BE AGILE</vt:lpstr>
      <vt:lpstr>1 million’s question:</vt:lpstr>
      <vt:lpstr>TRANSFORMATION</vt:lpstr>
      <vt:lpstr>Easy, let’s start!!</vt:lpstr>
      <vt:lpstr>PowerPoint Presentation</vt:lpstr>
      <vt:lpstr>Design, Build, Live</vt:lpstr>
      <vt:lpstr>Result</vt:lpstr>
      <vt:lpstr>Result</vt:lpstr>
      <vt:lpstr>PowerPoint Presentation</vt:lpstr>
      <vt:lpstr>Can they see it?</vt:lpstr>
      <vt:lpstr>Can they test it?</vt:lpstr>
      <vt:lpstr>TRANSFORMATION</vt:lpstr>
      <vt:lpstr>PowerPoint Presentation</vt:lpstr>
      <vt:lpstr>PowerPoint Presentation</vt:lpstr>
      <vt:lpstr>Predictive vs Adaptative</vt:lpstr>
      <vt:lpstr>Software’s Cancer</vt:lpstr>
      <vt:lpstr>PowerPoint Presentation</vt:lpstr>
      <vt:lpstr>WATERFALL</vt:lpstr>
      <vt:lpstr>TRANSFORMATION</vt:lpstr>
      <vt:lpstr>AGILE    </vt:lpstr>
      <vt:lpstr>MINDSET CHANGE</vt:lpstr>
      <vt:lpstr>DISCOVERING PROCESS</vt:lpstr>
      <vt:lpstr>VALUE DELIVERY</vt:lpstr>
      <vt:lpstr>BASED ON FEEDBACK</vt:lpstr>
      <vt:lpstr>CONTINUOUS</vt:lpstr>
      <vt:lpstr>REDUCE WASTE</vt:lpstr>
      <vt:lpstr>FOCUS ON QUALITY</vt:lpstr>
      <vt:lpstr>PEOPLE           FIRST</vt:lpstr>
      <vt:lpstr>Based on Principles!</vt:lpstr>
      <vt:lpstr>how?!</vt:lpstr>
      <vt:lpstr>INCREMENTALY</vt:lpstr>
      <vt:lpstr>COLABORATION</vt:lpstr>
      <vt:lpstr>FEEDBACK ROUNDS</vt:lpstr>
      <vt:lpstr>CONTINUOUS DELIVERY</vt:lpstr>
      <vt:lpstr>PowerPoint Presentation</vt:lpstr>
      <vt:lpstr>VISIBILITY</vt:lpstr>
      <vt:lpstr>PowerPoint Presentation</vt:lpstr>
      <vt:lpstr>ENGINEER PRACTICES</vt:lpstr>
      <vt:lpstr>PowerPoint Presentation</vt:lpstr>
      <vt:lpstr>AUTOMATION</vt:lpstr>
      <vt:lpstr>CONTINUOUS IMPROVEMENT</vt:lpstr>
      <vt:lpstr>SOME (OLD) STATISTICS</vt:lpstr>
      <vt:lpstr>WASTE $€£</vt:lpstr>
      <vt:lpstr>WASTE $€£</vt:lpstr>
      <vt:lpstr>Agile as Strategic Issue</vt:lpstr>
      <vt:lpstr>THE REALITY</vt:lpstr>
      <vt:lpstr>It is NOT EASY</vt:lpstr>
      <vt:lpstr>It requires NEW SKILLS</vt:lpstr>
      <vt:lpstr>REQUIRES</vt:lpstr>
      <vt:lpstr>HOW TO START? PILOT PROJECT</vt:lpstr>
      <vt:lpstr>Agile it’s a tool set</vt:lpstr>
      <vt:lpstr>HOW TO START</vt:lpstr>
      <vt:lpstr>SCRUM – focus on management</vt:lpstr>
      <vt:lpstr>XP – focus on engineering practices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dc:title>
  <dc:creator>Alexandre Simudi</dc:creator>
  <cp:lastModifiedBy>Alexandre Simudi</cp:lastModifiedBy>
  <cp:revision>210</cp:revision>
  <dcterms:created xsi:type="dcterms:W3CDTF">2012-01-11T11:13:15Z</dcterms:created>
  <dcterms:modified xsi:type="dcterms:W3CDTF">2012-05-13T22:33:41Z</dcterms:modified>
</cp:coreProperties>
</file>